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75" r:id="rId2"/>
    <p:sldId id="536" r:id="rId3"/>
    <p:sldId id="620" r:id="rId4"/>
    <p:sldId id="530" r:id="rId5"/>
    <p:sldId id="545" r:id="rId6"/>
    <p:sldId id="547" r:id="rId7"/>
    <p:sldId id="548" r:id="rId8"/>
    <p:sldId id="549" r:id="rId9"/>
    <p:sldId id="550" r:id="rId10"/>
    <p:sldId id="551" r:id="rId11"/>
    <p:sldId id="552" r:id="rId12"/>
    <p:sldId id="553" r:id="rId13"/>
    <p:sldId id="621" r:id="rId14"/>
    <p:sldId id="519" r:id="rId15"/>
    <p:sldId id="524" r:id="rId16"/>
    <p:sldId id="525" r:id="rId17"/>
    <p:sldId id="526" r:id="rId18"/>
    <p:sldId id="527" r:id="rId19"/>
    <p:sldId id="528" r:id="rId20"/>
    <p:sldId id="520" r:id="rId21"/>
    <p:sldId id="554" r:id="rId22"/>
    <p:sldId id="555" r:id="rId23"/>
    <p:sldId id="556" r:id="rId24"/>
    <p:sldId id="557" r:id="rId25"/>
    <p:sldId id="558" r:id="rId26"/>
    <p:sldId id="559" r:id="rId27"/>
    <p:sldId id="560" r:id="rId28"/>
    <p:sldId id="561" r:id="rId29"/>
    <p:sldId id="562" r:id="rId30"/>
    <p:sldId id="563" r:id="rId31"/>
    <p:sldId id="564" r:id="rId32"/>
    <p:sldId id="565" r:id="rId33"/>
    <p:sldId id="566" r:id="rId34"/>
    <p:sldId id="567" r:id="rId35"/>
    <p:sldId id="568" r:id="rId36"/>
    <p:sldId id="569" r:id="rId37"/>
    <p:sldId id="570" r:id="rId38"/>
    <p:sldId id="571" r:id="rId39"/>
    <p:sldId id="572" r:id="rId40"/>
    <p:sldId id="573" r:id="rId41"/>
    <p:sldId id="574" r:id="rId42"/>
    <p:sldId id="576" r:id="rId43"/>
    <p:sldId id="578" r:id="rId44"/>
    <p:sldId id="579" r:id="rId45"/>
    <p:sldId id="580" r:id="rId46"/>
    <p:sldId id="581" r:id="rId47"/>
    <p:sldId id="582" r:id="rId48"/>
    <p:sldId id="583" r:id="rId49"/>
    <p:sldId id="584" r:id="rId50"/>
    <p:sldId id="585" r:id="rId51"/>
    <p:sldId id="586" r:id="rId52"/>
    <p:sldId id="587" r:id="rId53"/>
    <p:sldId id="588" r:id="rId54"/>
    <p:sldId id="589" r:id="rId55"/>
    <p:sldId id="590" r:id="rId56"/>
    <p:sldId id="591" r:id="rId57"/>
    <p:sldId id="600" r:id="rId58"/>
    <p:sldId id="601" r:id="rId59"/>
    <p:sldId id="602" r:id="rId60"/>
    <p:sldId id="604" r:id="rId61"/>
    <p:sldId id="605" r:id="rId62"/>
    <p:sldId id="606" r:id="rId63"/>
    <p:sldId id="607" r:id="rId64"/>
    <p:sldId id="609" r:id="rId65"/>
    <p:sldId id="610" r:id="rId66"/>
    <p:sldId id="522" r:id="rId67"/>
    <p:sldId id="529" r:id="rId68"/>
    <p:sldId id="523" r:id="rId69"/>
    <p:sldId id="611" r:id="rId70"/>
    <p:sldId id="612" r:id="rId71"/>
    <p:sldId id="613" r:id="rId72"/>
    <p:sldId id="614" r:id="rId73"/>
    <p:sldId id="615" r:id="rId74"/>
    <p:sldId id="616" r:id="rId75"/>
    <p:sldId id="617" r:id="rId76"/>
    <p:sldId id="618" r:id="rId77"/>
    <p:sldId id="619" r:id="rId7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B1EF"/>
    <a:srgbClr val="24CADC"/>
    <a:srgbClr val="F8F8F8"/>
    <a:srgbClr val="F1EE82"/>
    <a:srgbClr val="F4FCAA"/>
    <a:srgbClr val="66FF33"/>
    <a:srgbClr val="3333FF"/>
    <a:srgbClr val="660033"/>
    <a:srgbClr val="0080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6381" autoAdjust="0"/>
  </p:normalViewPr>
  <p:slideViewPr>
    <p:cSldViewPr>
      <p:cViewPr varScale="1">
        <p:scale>
          <a:sx n="119" d="100"/>
          <a:sy n="119" d="100"/>
        </p:scale>
        <p:origin x="-14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12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hdr" sz="quarter"/>
          </p:nvPr>
        </p:nvSpPr>
        <p:spPr bwMode="auto">
          <a:xfrm>
            <a:off x="0" y="0"/>
            <a:ext cx="3038372"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defTabSz="914912">
              <a:defRPr sz="1200"/>
            </a:lvl1pPr>
          </a:lstStyle>
          <a:p>
            <a:endParaRPr lang="en-US"/>
          </a:p>
        </p:txBody>
      </p:sp>
      <p:sp>
        <p:nvSpPr>
          <p:cNvPr id="154627" name="Rectangle 3"/>
          <p:cNvSpPr>
            <a:spLocks noGrp="1" noChangeArrowheads="1"/>
          </p:cNvSpPr>
          <p:nvPr>
            <p:ph type="dt" sz="quarter" idx="1"/>
          </p:nvPr>
        </p:nvSpPr>
        <p:spPr bwMode="auto">
          <a:xfrm>
            <a:off x="3970436" y="0"/>
            <a:ext cx="3038372" cy="465774"/>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defTabSz="914912">
              <a:defRPr sz="1200"/>
            </a:lvl1pPr>
          </a:lstStyle>
          <a:p>
            <a:endParaRPr lang="en-US"/>
          </a:p>
        </p:txBody>
      </p:sp>
      <p:sp>
        <p:nvSpPr>
          <p:cNvPr id="154628" name="Rectangle 4"/>
          <p:cNvSpPr>
            <a:spLocks noGrp="1" noChangeArrowheads="1"/>
          </p:cNvSpPr>
          <p:nvPr>
            <p:ph type="ftr" sz="quarter" idx="2"/>
          </p:nvPr>
        </p:nvSpPr>
        <p:spPr bwMode="auto">
          <a:xfrm>
            <a:off x="0" y="8829037"/>
            <a:ext cx="3038372"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defTabSz="914912">
              <a:defRPr sz="1200"/>
            </a:lvl1pPr>
          </a:lstStyle>
          <a:p>
            <a:endParaRPr lang="en-US"/>
          </a:p>
        </p:txBody>
      </p:sp>
      <p:sp>
        <p:nvSpPr>
          <p:cNvPr id="154629" name="Rectangle 5"/>
          <p:cNvSpPr>
            <a:spLocks noGrp="1" noChangeArrowheads="1"/>
          </p:cNvSpPr>
          <p:nvPr>
            <p:ph type="sldNum" sz="quarter" idx="3"/>
          </p:nvPr>
        </p:nvSpPr>
        <p:spPr bwMode="auto">
          <a:xfrm>
            <a:off x="3970436" y="8829037"/>
            <a:ext cx="3038372" cy="465774"/>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defTabSz="914912">
              <a:defRPr sz="1200"/>
            </a:lvl1pPr>
          </a:lstStyle>
          <a:p>
            <a:fld id="{E8FC48E0-FB30-4468-B3C8-043F50B2DA2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hdr" sz="quarter"/>
          </p:nvPr>
        </p:nvSpPr>
        <p:spPr bwMode="auto">
          <a:xfrm>
            <a:off x="0" y="0"/>
            <a:ext cx="3038372" cy="464184"/>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defRPr sz="1200"/>
            </a:lvl1pPr>
          </a:lstStyle>
          <a:p>
            <a:endParaRPr lang="en-US"/>
          </a:p>
        </p:txBody>
      </p:sp>
      <p:sp>
        <p:nvSpPr>
          <p:cNvPr id="422915" name="Rectangle 3"/>
          <p:cNvSpPr>
            <a:spLocks noGrp="1" noChangeArrowheads="1"/>
          </p:cNvSpPr>
          <p:nvPr>
            <p:ph type="dt" idx="1"/>
          </p:nvPr>
        </p:nvSpPr>
        <p:spPr bwMode="auto">
          <a:xfrm>
            <a:off x="3970436" y="0"/>
            <a:ext cx="3038372" cy="464184"/>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a:defRPr sz="1200"/>
            </a:lvl1pPr>
          </a:lstStyle>
          <a:p>
            <a:endParaRPr lang="en-US"/>
          </a:p>
        </p:txBody>
      </p:sp>
      <p:sp>
        <p:nvSpPr>
          <p:cNvPr id="422916"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p:spPr>
      </p:sp>
      <p:sp>
        <p:nvSpPr>
          <p:cNvPr id="422917" name="Rectangle 5"/>
          <p:cNvSpPr>
            <a:spLocks noGrp="1" noChangeArrowheads="1"/>
          </p:cNvSpPr>
          <p:nvPr>
            <p:ph type="body" sz="quarter" idx="3"/>
          </p:nvPr>
        </p:nvSpPr>
        <p:spPr bwMode="auto">
          <a:xfrm>
            <a:off x="701040" y="4416108"/>
            <a:ext cx="5608320" cy="4182427"/>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2918" name="Rectangle 6"/>
          <p:cNvSpPr>
            <a:spLocks noGrp="1" noChangeArrowheads="1"/>
          </p:cNvSpPr>
          <p:nvPr>
            <p:ph type="ftr" sz="quarter" idx="4"/>
          </p:nvPr>
        </p:nvSpPr>
        <p:spPr bwMode="auto">
          <a:xfrm>
            <a:off x="0" y="8830627"/>
            <a:ext cx="3038372" cy="464184"/>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defRPr sz="1200"/>
            </a:lvl1pPr>
          </a:lstStyle>
          <a:p>
            <a:endParaRPr lang="en-US"/>
          </a:p>
        </p:txBody>
      </p:sp>
      <p:sp>
        <p:nvSpPr>
          <p:cNvPr id="422919" name="Rectangle 7"/>
          <p:cNvSpPr>
            <a:spLocks noGrp="1" noChangeArrowheads="1"/>
          </p:cNvSpPr>
          <p:nvPr>
            <p:ph type="sldNum" sz="quarter" idx="5"/>
          </p:nvPr>
        </p:nvSpPr>
        <p:spPr bwMode="auto">
          <a:xfrm>
            <a:off x="3970436" y="8830627"/>
            <a:ext cx="3038372" cy="464184"/>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a:defRPr sz="1200"/>
            </a:lvl1pPr>
          </a:lstStyle>
          <a:p>
            <a:fld id="{98CE0ED5-EDEB-4084-AD70-F09FDBE4F51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E0ED5-EDEB-4084-AD70-F09FDBE4F51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E0ED5-EDEB-4084-AD70-F09FDBE4F519}"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E0ED5-EDEB-4084-AD70-F09FDBE4F519}"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CE0ED5-EDEB-4084-AD70-F09FDBE4F519}"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40914-D110-4258-A2D5-1CED0931D142}" type="slidenum">
              <a:rPr lang="en-US"/>
              <a:pPr/>
              <a:t>17</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dirty="0"/>
              <a:t>CoCoRaHS is quickly expanding across the United States. The popularity seems to be fueled by the fact that families, schools, organizations, or individuals can sign up and participate. Thousands of people across the U.S. have some type of home weather instruments they monitor for personal use. CoCoRaHS can add a new dimension to those instruments and allow people to record and archive their precipitation data for local and immediate use, or for research and long term use. Indiana is one of the fastest growing CoCoRaHS networks in the country and is expected to be one of the highest density networks.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808FE-9AEB-4F5E-B093-8AB307B65252}" type="slidenum">
              <a:rPr lang="en-US"/>
              <a:pPr/>
              <a:t>18</a:t>
            </a:fld>
            <a:endParaRPr 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r>
              <a:rPr lang="en-US" dirty="0"/>
              <a:t>Why do we need CoCoRaHS data? This series of pictures illustrates the need for actual observations. A first look at the standing water suggest it is just a puddle. This is comparable to using precipitation estimates from the WSR-88D. The car represents actual observations, helping confirm or negate estimates. In this case, the observation does not support the initial estimate. The water is obviously more than just a puddle, with more significant impacts than initially anticipated.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46B60-9846-4093-96C1-1389CA01BB4D}" type="slidenum">
              <a:rPr lang="en-US"/>
              <a:pPr/>
              <a:t>19</a:t>
            </a:fld>
            <a:endParaRPr 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en-US" dirty="0"/>
              <a:t>The CoCoRaHS data is finding many uses nationally. As more data is collected and more people find out about CoCoRaHS, this list will grow. NASA currently has a network of CoCoRaHS hail pads near the Kennedy Space Center launch pad to document their hail storms. A couple of their pads where dented badly in a late February thunderstorm, which also caused significant hail damage to the space shuttle Atlantis. NASA will be able to study data collected directly from the CoCoRaHS hail pads. Lets look at other possible applications of CoCoRaHS data.</a:t>
            </a:r>
          </a:p>
          <a:p>
            <a:endParaRPr lang="en-US" dirty="0"/>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F328CC5-1507-4C44-A8C0-894A119B10C6}"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2AD5C4-C7A8-4902-A6B9-0CF7CF7E0054}"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C9AA0C-D9DC-43C5-9851-90B7282370EA}"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6808C7E-7521-47BC-A93F-6C6CA6C85799}"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020865F6-E7DD-4103-935B-220D44714C1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273270E-AC8D-42DD-901E-DD5BD3A368FA}"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5A2DD9B-F50B-4E58-B09B-7D9B5C5242C9}"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6F39F5-74B8-43BE-9372-A775439BE90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2A0915-F4EB-459F-B9F3-E61CB33CED64}"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AE43639-9D9E-4690-AC74-BF3BDAAC3012}"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E722BA4-6CCA-4D04-87D6-5C481D141166}"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5E4966-2C1A-4F43-9EB5-A20D37AC6780}"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6ACDC3A-64AF-4B22-8508-6E0AF1150BF2}"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8F5255-35D5-4DEF-8714-8E4E3DF0019D}"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529B2F-C7A3-4B2F-A0A4-19E66EF089F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ctr" rtl="0" fontAlgn="base">
        <a:spcBef>
          <a:spcPct val="0"/>
        </a:spcBef>
        <a:spcAft>
          <a:spcPct val="0"/>
        </a:spcAft>
        <a:defRPr sz="4400">
          <a:solidFill>
            <a:schemeClr val="accent2"/>
          </a:solidFill>
          <a:latin typeface="+mj-lt"/>
          <a:ea typeface="+mj-ea"/>
          <a:cs typeface="+mj-cs"/>
        </a:defRPr>
      </a:lvl1pPr>
      <a:lvl2pPr algn="ctr" rtl="0" fontAlgn="base">
        <a:spcBef>
          <a:spcPct val="0"/>
        </a:spcBef>
        <a:spcAft>
          <a:spcPct val="0"/>
        </a:spcAft>
        <a:defRPr sz="4400">
          <a:solidFill>
            <a:schemeClr val="accent2"/>
          </a:solidFill>
          <a:latin typeface="Arial" charset="0"/>
        </a:defRPr>
      </a:lvl2pPr>
      <a:lvl3pPr algn="ctr" rtl="0" fontAlgn="base">
        <a:spcBef>
          <a:spcPct val="0"/>
        </a:spcBef>
        <a:spcAft>
          <a:spcPct val="0"/>
        </a:spcAft>
        <a:defRPr sz="4400">
          <a:solidFill>
            <a:schemeClr val="accent2"/>
          </a:solidFill>
          <a:latin typeface="Arial" charset="0"/>
        </a:defRPr>
      </a:lvl3pPr>
      <a:lvl4pPr algn="ctr" rtl="0" fontAlgn="base">
        <a:spcBef>
          <a:spcPct val="0"/>
        </a:spcBef>
        <a:spcAft>
          <a:spcPct val="0"/>
        </a:spcAft>
        <a:defRPr sz="4400">
          <a:solidFill>
            <a:schemeClr val="accent2"/>
          </a:solidFill>
          <a:latin typeface="Arial" charset="0"/>
        </a:defRPr>
      </a:lvl4pPr>
      <a:lvl5pPr algn="ctr" rtl="0" fontAlgn="base">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jpeg"/><Relationship Id="rId7" Type="http://schemas.openxmlformats.org/officeDocument/2006/relationships/hyperlink" Target="http://www.nsf.gov/" TargetMode="External"/><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11" Type="http://schemas.openxmlformats.org/officeDocument/2006/relationships/image" Target="../media/image8.gif"/><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image" Target="../media/image3.wmf"/><Relationship Id="rId9" Type="http://schemas.openxmlformats.org/officeDocument/2006/relationships/hyperlink" Target="http://welcome.colostat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gif"/><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0.jpe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0.jpeg"/><Relationship Id="rId7"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3.wmf"/><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204.227.124.10\public\geos\CoCoRaHS%20Talk\winter%202009\MOV02799.M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video" Target="file:///\\204.227.124.10\data\Photos%20and%20Talks\Talks\Power%20Point\Winter%20Slide\winter%202009\portland-ice-storm-cars-crashing.wmv"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montague1"/>
          <p:cNvPicPr>
            <a:picLocks noChangeAspect="1" noChangeArrowheads="1"/>
          </p:cNvPicPr>
          <p:nvPr/>
        </p:nvPicPr>
        <p:blipFill>
          <a:blip r:embed="rId3" cstate="print"/>
          <a:stretch>
            <a:fillRect/>
          </a:stretch>
        </p:blipFill>
        <p:spPr bwMode="auto">
          <a:xfrm>
            <a:off x="-1" y="0"/>
            <a:ext cx="11585643" cy="6858000"/>
          </a:xfrm>
          <a:prstGeom prst="rect">
            <a:avLst/>
          </a:prstGeom>
          <a:noFill/>
        </p:spPr>
      </p:pic>
      <p:pic>
        <p:nvPicPr>
          <p:cNvPr id="49163" name="Picture 11" descr="cocorahs_logo_blue"/>
          <p:cNvPicPr>
            <a:picLocks noChangeAspect="1" noChangeArrowheads="1"/>
          </p:cNvPicPr>
          <p:nvPr/>
        </p:nvPicPr>
        <p:blipFill>
          <a:blip r:embed="rId4" cstate="print"/>
          <a:srcRect/>
          <a:stretch>
            <a:fillRect/>
          </a:stretch>
        </p:blipFill>
        <p:spPr bwMode="auto">
          <a:xfrm>
            <a:off x="3657600" y="5265738"/>
            <a:ext cx="1562317" cy="1592262"/>
          </a:xfrm>
          <a:prstGeom prst="rect">
            <a:avLst/>
          </a:prstGeom>
          <a:noFill/>
          <a:effectLst>
            <a:outerShdw blurRad="50800" dist="38100" algn="l" rotWithShape="0">
              <a:prstClr val="black">
                <a:alpha val="40000"/>
              </a:prstClr>
            </a:outerShdw>
          </a:effectLst>
        </p:spPr>
      </p:pic>
      <p:pic>
        <p:nvPicPr>
          <p:cNvPr id="49166" name="Picture 14" descr="nws"/>
          <p:cNvPicPr>
            <a:picLocks noChangeAspect="1" noChangeArrowheads="1"/>
          </p:cNvPicPr>
          <p:nvPr/>
        </p:nvPicPr>
        <p:blipFill>
          <a:blip r:embed="rId5" cstate="print"/>
          <a:srcRect/>
          <a:stretch>
            <a:fillRect/>
          </a:stretch>
        </p:blipFill>
        <p:spPr bwMode="auto">
          <a:xfrm>
            <a:off x="76200" y="5181600"/>
            <a:ext cx="838200" cy="769938"/>
          </a:xfrm>
          <a:prstGeom prst="rect">
            <a:avLst/>
          </a:prstGeom>
          <a:noFill/>
        </p:spPr>
      </p:pic>
      <p:pic>
        <p:nvPicPr>
          <p:cNvPr id="49168" name="Picture 16" descr="noaa"/>
          <p:cNvPicPr>
            <a:picLocks noChangeAspect="1" noChangeArrowheads="1"/>
          </p:cNvPicPr>
          <p:nvPr/>
        </p:nvPicPr>
        <p:blipFill>
          <a:blip r:embed="rId6" cstate="print"/>
          <a:srcRect/>
          <a:stretch>
            <a:fillRect/>
          </a:stretch>
        </p:blipFill>
        <p:spPr bwMode="auto">
          <a:xfrm>
            <a:off x="76200" y="5943600"/>
            <a:ext cx="838200" cy="769938"/>
          </a:xfrm>
          <a:prstGeom prst="rect">
            <a:avLst/>
          </a:prstGeom>
          <a:noFill/>
        </p:spPr>
      </p:pic>
      <p:pic>
        <p:nvPicPr>
          <p:cNvPr id="49169" name="Picture 17" descr="National Science Foundation Logo">
            <a:hlinkClick r:id="rId7"/>
          </p:cNvPr>
          <p:cNvPicPr>
            <a:picLocks noChangeAspect="1" noChangeArrowheads="1"/>
          </p:cNvPicPr>
          <p:nvPr/>
        </p:nvPicPr>
        <p:blipFill>
          <a:blip r:embed="rId8" cstate="print"/>
          <a:srcRect/>
          <a:stretch>
            <a:fillRect/>
          </a:stretch>
        </p:blipFill>
        <p:spPr bwMode="auto">
          <a:xfrm>
            <a:off x="990600" y="5562600"/>
            <a:ext cx="838200" cy="838200"/>
          </a:xfrm>
          <a:prstGeom prst="rect">
            <a:avLst/>
          </a:prstGeom>
          <a:noFill/>
        </p:spPr>
      </p:pic>
      <p:pic>
        <p:nvPicPr>
          <p:cNvPr id="49170" name="Picture 18" descr="Colorado State University logo">
            <a:hlinkClick r:id="rId9"/>
          </p:cNvPr>
          <p:cNvPicPr>
            <a:picLocks noChangeAspect="1" noChangeArrowheads="1"/>
          </p:cNvPicPr>
          <p:nvPr/>
        </p:nvPicPr>
        <p:blipFill>
          <a:blip r:embed="rId10" cstate="print"/>
          <a:srcRect/>
          <a:stretch>
            <a:fillRect/>
          </a:stretch>
        </p:blipFill>
        <p:spPr bwMode="auto">
          <a:xfrm>
            <a:off x="7010400" y="5029200"/>
            <a:ext cx="1600200" cy="878305"/>
          </a:xfrm>
          <a:prstGeom prst="rect">
            <a:avLst/>
          </a:prstGeom>
          <a:noFill/>
        </p:spPr>
      </p:pic>
      <p:sp>
        <p:nvSpPr>
          <p:cNvPr id="49172" name="Text Box 20"/>
          <p:cNvSpPr txBox="1">
            <a:spLocks noChangeArrowheads="1"/>
          </p:cNvSpPr>
          <p:nvPr/>
        </p:nvSpPr>
        <p:spPr bwMode="auto">
          <a:xfrm>
            <a:off x="304800" y="0"/>
            <a:ext cx="8915400" cy="1077218"/>
          </a:xfrm>
          <a:prstGeom prst="rect">
            <a:avLst/>
          </a:prstGeom>
          <a:solidFill>
            <a:schemeClr val="accent2">
              <a:alpha val="24000"/>
            </a:schemeClr>
          </a:solidFill>
          <a:ln w="9525">
            <a:noFill/>
            <a:miter lim="800000"/>
            <a:headEnd/>
            <a:tailEnd/>
          </a:ln>
          <a:effectLst/>
        </p:spPr>
        <p:txBody>
          <a:bodyPr wrap="square">
            <a:spAutoFit/>
          </a:bodyPr>
          <a:lstStyle/>
          <a:p>
            <a:pPr algn="ctr">
              <a:spcBef>
                <a:spcPct val="50000"/>
              </a:spcBef>
            </a:pPr>
            <a:r>
              <a:rPr lang="en-US" sz="3200" b="1" dirty="0" smtClean="0">
                <a:solidFill>
                  <a:schemeClr val="bg1"/>
                </a:solidFill>
                <a:latin typeface="Trebuchet MS" pitchFamily="34" charset="0"/>
                <a:cs typeface="Tahoma" pitchFamily="34" charset="0"/>
              </a:rPr>
              <a:t>CoCoRaHS and Winter Weather Precipitation Muskegon Winter </a:t>
            </a:r>
            <a:r>
              <a:rPr lang="en-US" sz="3200" b="1" dirty="0" err="1" smtClean="0">
                <a:solidFill>
                  <a:schemeClr val="bg1"/>
                </a:solidFill>
                <a:latin typeface="Trebuchet MS" pitchFamily="34" charset="0"/>
                <a:cs typeface="Tahoma" pitchFamily="34" charset="0"/>
              </a:rPr>
              <a:t>Skywarn</a:t>
            </a:r>
            <a:r>
              <a:rPr lang="en-US" sz="3200" b="1" dirty="0" smtClean="0">
                <a:solidFill>
                  <a:schemeClr val="bg1"/>
                </a:solidFill>
                <a:latin typeface="Trebuchet MS" pitchFamily="34" charset="0"/>
                <a:cs typeface="Tahoma" pitchFamily="34" charset="0"/>
              </a:rPr>
              <a:t>             </a:t>
            </a:r>
          </a:p>
        </p:txBody>
      </p:sp>
      <p:pic>
        <p:nvPicPr>
          <p:cNvPr id="1026" name="Picture 2" descr="\\APX-S-FILESERV\home\david.lawrence\Desktop\msu_logo.gif"/>
          <p:cNvPicPr>
            <a:picLocks noChangeAspect="1" noChangeArrowheads="1"/>
          </p:cNvPicPr>
          <p:nvPr/>
        </p:nvPicPr>
        <p:blipFill>
          <a:blip r:embed="rId11" cstate="print"/>
          <a:srcRect/>
          <a:stretch>
            <a:fillRect/>
          </a:stretch>
        </p:blipFill>
        <p:spPr bwMode="auto">
          <a:xfrm>
            <a:off x="6858000" y="6019800"/>
            <a:ext cx="2057400" cy="538843"/>
          </a:xfrm>
          <a:prstGeom prst="rect">
            <a:avLst/>
          </a:prstGeom>
          <a:noFill/>
        </p:spPr>
      </p:pic>
      <p:sp>
        <p:nvSpPr>
          <p:cNvPr id="11" name="TextBox 10"/>
          <p:cNvSpPr txBox="1"/>
          <p:nvPr/>
        </p:nvSpPr>
        <p:spPr>
          <a:xfrm>
            <a:off x="228600" y="1219200"/>
            <a:ext cx="9448800" cy="830997"/>
          </a:xfrm>
          <a:prstGeom prst="rect">
            <a:avLst/>
          </a:prstGeom>
          <a:noFill/>
        </p:spPr>
        <p:txBody>
          <a:bodyPr wrap="square" rtlCol="0">
            <a:spAutoFit/>
          </a:bodyPr>
          <a:lstStyle/>
          <a:p>
            <a:pPr algn="ctr"/>
            <a:r>
              <a:rPr lang="en-US" sz="2400" i="1" dirty="0" smtClean="0">
                <a:solidFill>
                  <a:schemeClr val="bg1"/>
                </a:solidFill>
                <a:latin typeface="High Tower Text" pitchFamily="18" charset="0"/>
              </a:rPr>
              <a:t>George Wetzel, Observation Program Leader </a:t>
            </a:r>
          </a:p>
          <a:p>
            <a:pPr algn="ctr"/>
            <a:r>
              <a:rPr lang="en-US" sz="2400" i="1" dirty="0" err="1" smtClean="0">
                <a:solidFill>
                  <a:schemeClr val="bg1"/>
                </a:solidFill>
                <a:latin typeface="High Tower Text" pitchFamily="18" charset="0"/>
              </a:rPr>
              <a:t>Cocorahs</a:t>
            </a:r>
            <a:r>
              <a:rPr lang="en-US" sz="2400" i="1" dirty="0" smtClean="0">
                <a:solidFill>
                  <a:schemeClr val="bg1"/>
                </a:solidFill>
                <a:latin typeface="High Tower Text" pitchFamily="18" charset="0"/>
              </a:rPr>
              <a:t> Regional </a:t>
            </a:r>
            <a:r>
              <a:rPr lang="en-US" sz="2400" i="1" dirty="0" err="1" smtClean="0">
                <a:solidFill>
                  <a:schemeClr val="bg1"/>
                </a:solidFill>
                <a:latin typeface="High Tower Text" pitchFamily="18" charset="0"/>
              </a:rPr>
              <a:t>Coord</a:t>
            </a:r>
            <a:r>
              <a:rPr lang="en-US" sz="2400" i="1" dirty="0" smtClean="0">
                <a:solidFill>
                  <a:schemeClr val="bg1"/>
                </a:solidFill>
                <a:latin typeface="High Tower Text" pitchFamily="18" charset="0"/>
              </a:rPr>
              <a:t>…NWS Grand Rapids</a:t>
            </a:r>
            <a:endParaRPr lang="en-US" sz="2400" i="1" dirty="0">
              <a:solidFill>
                <a:schemeClr val="bg1"/>
              </a:solidFill>
              <a:latin typeface="High Tower Text" pitchFamily="18" charset="0"/>
            </a:endParaRPr>
          </a:p>
        </p:txBody>
      </p:sp>
      <p:pic>
        <p:nvPicPr>
          <p:cNvPr id="2" name="Picture 2" descr="X:\Logos\grr-logo.bmp"/>
          <p:cNvPicPr>
            <a:picLocks noChangeAspect="1" noChangeArrowheads="1"/>
          </p:cNvPicPr>
          <p:nvPr/>
        </p:nvPicPr>
        <p:blipFill>
          <a:blip r:embed="rId12" cstate="print"/>
          <a:srcRect/>
          <a:stretch>
            <a:fillRect/>
          </a:stretch>
        </p:blipFill>
        <p:spPr bwMode="auto">
          <a:xfrm>
            <a:off x="76200" y="4267200"/>
            <a:ext cx="845141" cy="9144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srcRect/>
          <a:stretch>
            <a:fillRect/>
          </a:stretch>
        </p:blipFill>
        <p:spPr bwMode="auto">
          <a:xfrm>
            <a:off x="533400" y="632302"/>
            <a:ext cx="7848600" cy="6278879"/>
          </a:xfrm>
          <a:prstGeom prst="rect">
            <a:avLst/>
          </a:prstGeom>
          <a:noFill/>
          <a:ln w="9525">
            <a:noFill/>
            <a:miter lim="800000"/>
            <a:headEnd/>
            <a:tailEnd/>
          </a:ln>
        </p:spPr>
      </p:pic>
      <p:sp>
        <p:nvSpPr>
          <p:cNvPr id="2" name="Title 1"/>
          <p:cNvSpPr>
            <a:spLocks noGrp="1"/>
          </p:cNvSpPr>
          <p:nvPr>
            <p:ph type="title"/>
          </p:nvPr>
        </p:nvSpPr>
        <p:spPr>
          <a:xfrm>
            <a:off x="762000" y="0"/>
            <a:ext cx="7924800" cy="609600"/>
          </a:xfrm>
        </p:spPr>
        <p:txBody>
          <a:bodyPr>
            <a:normAutofit/>
          </a:bodyPr>
          <a:lstStyle/>
          <a:p>
            <a:r>
              <a:rPr lang="en-US" sz="3200" dirty="0" smtClean="0">
                <a:solidFill>
                  <a:schemeClr val="bg1"/>
                </a:solidFill>
              </a:rPr>
              <a:t>Results open up in a separate window.</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a:bodyPr>
          <a:lstStyle/>
          <a:p>
            <a:r>
              <a:rPr lang="en-US" sz="2400" dirty="0" smtClean="0">
                <a:solidFill>
                  <a:schemeClr val="bg1"/>
                </a:solidFill>
              </a:rPr>
              <a:t>Data Collection Centers</a:t>
            </a:r>
            <a:endParaRPr lang="en-US" sz="2400" dirty="0">
              <a:solidFill>
                <a:schemeClr val="bg1"/>
              </a:solidFill>
            </a:endParaRPr>
          </a:p>
        </p:txBody>
      </p:sp>
      <p:pic>
        <p:nvPicPr>
          <p:cNvPr id="4098" name="Picture 2"/>
          <p:cNvPicPr>
            <a:picLocks noGrp="1" noChangeAspect="1" noChangeArrowheads="1"/>
          </p:cNvPicPr>
          <p:nvPr>
            <p:ph idx="1"/>
          </p:nvPr>
        </p:nvPicPr>
        <p:blipFill>
          <a:blip r:embed="rId2" cstate="print"/>
          <a:srcRect l="22684" t="14242" r="22788" b="21667"/>
          <a:stretch>
            <a:fillRect/>
          </a:stretch>
        </p:blipFill>
        <p:spPr bwMode="auto">
          <a:xfrm>
            <a:off x="0" y="457200"/>
            <a:ext cx="4648200" cy="437069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l="1180" t="14749" r="26844" b="17404"/>
          <a:stretch>
            <a:fillRect/>
          </a:stretch>
        </p:blipFill>
        <p:spPr bwMode="auto">
          <a:xfrm>
            <a:off x="3687416" y="2743199"/>
            <a:ext cx="5456584" cy="4114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9_0131BlizzardDec20090020.JPG"/>
          <p:cNvPicPr>
            <a:picLocks noChangeAspect="1"/>
          </p:cNvPicPr>
          <p:nvPr/>
        </p:nvPicPr>
        <p:blipFill>
          <a:blip r:embed="rId2" cstate="print"/>
          <a:stretch>
            <a:fillRect/>
          </a:stretch>
        </p:blipFill>
        <p:spPr>
          <a:xfrm>
            <a:off x="0" y="0"/>
            <a:ext cx="4775200" cy="3581400"/>
          </a:xfrm>
          <a:prstGeom prst="rect">
            <a:avLst/>
          </a:prstGeom>
        </p:spPr>
      </p:pic>
      <p:sp>
        <p:nvSpPr>
          <p:cNvPr id="5" name="Title 4"/>
          <p:cNvSpPr>
            <a:spLocks noGrp="1"/>
          </p:cNvSpPr>
          <p:nvPr>
            <p:ph type="title"/>
          </p:nvPr>
        </p:nvSpPr>
        <p:spPr>
          <a:xfrm>
            <a:off x="2743200" y="0"/>
            <a:ext cx="8229600" cy="1143000"/>
          </a:xfrm>
        </p:spPr>
        <p:txBody>
          <a:bodyPr/>
          <a:lstStyle/>
          <a:p>
            <a:r>
              <a:rPr lang="en-US" sz="3200" dirty="0" smtClean="0">
                <a:solidFill>
                  <a:srgbClr val="F8F8F8"/>
                </a:solidFill>
              </a:rPr>
              <a:t>Think we have it bad?</a:t>
            </a:r>
            <a:endParaRPr lang="en-US" sz="3200" dirty="0">
              <a:solidFill>
                <a:srgbClr val="F8F8F8"/>
              </a:solidFill>
            </a:endParaRPr>
          </a:p>
        </p:txBody>
      </p:sp>
      <p:pic>
        <p:nvPicPr>
          <p:cNvPr id="6" name="Picture 5" descr="2009_0131BlizzardDec20090014.JPG"/>
          <p:cNvPicPr>
            <a:picLocks noChangeAspect="1"/>
          </p:cNvPicPr>
          <p:nvPr/>
        </p:nvPicPr>
        <p:blipFill>
          <a:blip r:embed="rId3" cstate="print"/>
          <a:stretch>
            <a:fillRect/>
          </a:stretch>
        </p:blipFill>
        <p:spPr>
          <a:xfrm>
            <a:off x="4572000" y="1371600"/>
            <a:ext cx="4572000" cy="3429000"/>
          </a:xfrm>
          <a:prstGeom prst="rect">
            <a:avLst/>
          </a:prstGeom>
        </p:spPr>
      </p:pic>
      <p:pic>
        <p:nvPicPr>
          <p:cNvPr id="7" name="Picture 6" descr="2009_0131BlizzardDec20090013.JPG"/>
          <p:cNvPicPr>
            <a:picLocks noChangeAspect="1"/>
          </p:cNvPicPr>
          <p:nvPr/>
        </p:nvPicPr>
        <p:blipFill>
          <a:blip r:embed="rId4" cstate="print"/>
          <a:stretch>
            <a:fillRect/>
          </a:stretch>
        </p:blipFill>
        <p:spPr>
          <a:xfrm>
            <a:off x="762000" y="3486150"/>
            <a:ext cx="4495800" cy="3371850"/>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chemeClr val="bg1"/>
                </a:solidFill>
              </a:rPr>
              <a:t>NWS GRR Snow Sensor</a:t>
            </a:r>
            <a:endParaRPr lang="en-US" dirty="0">
              <a:solidFill>
                <a:schemeClr val="bg1"/>
              </a:solidFill>
            </a:endParaRPr>
          </a:p>
        </p:txBody>
      </p:sp>
      <p:sp>
        <p:nvSpPr>
          <p:cNvPr id="3" name="Content Placeholder 2"/>
          <p:cNvSpPr>
            <a:spLocks noGrp="1"/>
          </p:cNvSpPr>
          <p:nvPr>
            <p:ph idx="1"/>
          </p:nvPr>
        </p:nvSpPr>
        <p:spPr>
          <a:xfrm>
            <a:off x="381000" y="1066800"/>
            <a:ext cx="8229600" cy="4525963"/>
          </a:xfrm>
        </p:spPr>
        <p:txBody>
          <a:bodyPr/>
          <a:lstStyle/>
          <a:p>
            <a:pPr algn="ctr"/>
            <a:r>
              <a:rPr lang="en-US" sz="2000" dirty="0" smtClean="0">
                <a:solidFill>
                  <a:schemeClr val="bg1"/>
                </a:solidFill>
              </a:rPr>
              <a:t>http://www.weather.gov/grr/snowsensor/</a:t>
            </a:r>
            <a:endParaRPr lang="en-US" sz="2000" dirty="0">
              <a:solidFill>
                <a:schemeClr val="bg1"/>
              </a:solidFill>
            </a:endParaRPr>
          </a:p>
        </p:txBody>
      </p:sp>
      <p:pic>
        <p:nvPicPr>
          <p:cNvPr id="5" name="Picture 4" descr="20091209.png"/>
          <p:cNvPicPr>
            <a:picLocks noChangeAspect="1"/>
          </p:cNvPicPr>
          <p:nvPr/>
        </p:nvPicPr>
        <p:blipFill>
          <a:blip r:embed="rId2" cstate="print"/>
          <a:stretch>
            <a:fillRect/>
          </a:stretch>
        </p:blipFill>
        <p:spPr>
          <a:xfrm>
            <a:off x="914400" y="1600200"/>
            <a:ext cx="7029450" cy="507682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4.jpg"/>
          <p:cNvPicPr>
            <a:picLocks noChangeAspect="1"/>
          </p:cNvPicPr>
          <p:nvPr/>
        </p:nvPicPr>
        <p:blipFill>
          <a:blip r:embed="rId2" cstate="print"/>
          <a:stretch>
            <a:fillRect/>
          </a:stretch>
        </p:blipFill>
        <p:spPr>
          <a:xfrm>
            <a:off x="-533400" y="-400050"/>
            <a:ext cx="9677400" cy="7258050"/>
          </a:xfrm>
          <a:prstGeom prst="rect">
            <a:avLst/>
          </a:prstGeom>
        </p:spPr>
      </p:pic>
      <p:sp>
        <p:nvSpPr>
          <p:cNvPr id="6" name="Rectangle 12"/>
          <p:cNvSpPr>
            <a:spLocks noChangeArrowheads="1"/>
          </p:cNvSpPr>
          <p:nvPr/>
        </p:nvSpPr>
        <p:spPr bwMode="auto">
          <a:xfrm>
            <a:off x="685800" y="0"/>
            <a:ext cx="7924800" cy="954107"/>
          </a:xfrm>
          <a:prstGeom prst="rect">
            <a:avLst/>
          </a:prstGeom>
          <a:noFill/>
          <a:ln w="9525">
            <a:noFill/>
            <a:miter lim="800000"/>
            <a:headEnd/>
            <a:tailEnd/>
          </a:ln>
          <a:effectLst/>
        </p:spPr>
        <p:txBody>
          <a:bodyPr wrap="square">
            <a:spAutoFit/>
          </a:bodyPr>
          <a:lstStyle/>
          <a:p>
            <a:pPr algn="ctr"/>
            <a:r>
              <a:rPr lang="en-US" sz="3600" b="1" dirty="0" smtClean="0">
                <a:solidFill>
                  <a:schemeClr val="bg1"/>
                </a:solidFill>
              </a:rPr>
              <a:t>3 Easy Ways to Report</a:t>
            </a:r>
          </a:p>
          <a:p>
            <a:pPr algn="ctr"/>
            <a:endParaRPr lang="en-US" sz="2000" b="1" dirty="0">
              <a:solidFill>
                <a:srgbClr val="FFFF00"/>
              </a:solidFill>
            </a:endParaRPr>
          </a:p>
        </p:txBody>
      </p:sp>
      <p:sp>
        <p:nvSpPr>
          <p:cNvPr id="7" name="TextBox 6"/>
          <p:cNvSpPr txBox="1"/>
          <p:nvPr/>
        </p:nvSpPr>
        <p:spPr>
          <a:xfrm>
            <a:off x="-152400" y="914400"/>
            <a:ext cx="9296400" cy="6001643"/>
          </a:xfrm>
          <a:prstGeom prst="rect">
            <a:avLst/>
          </a:prstGeom>
          <a:solidFill>
            <a:schemeClr val="tx1">
              <a:alpha val="50000"/>
            </a:schemeClr>
          </a:solidFill>
        </p:spPr>
        <p:txBody>
          <a:bodyPr wrap="square" rtlCol="0">
            <a:spAutoFit/>
          </a:bodyPr>
          <a:lstStyle/>
          <a:p>
            <a:pPr>
              <a:buFont typeface="Arial" pitchFamily="34" charset="0"/>
              <a:buChar char="•"/>
            </a:pPr>
            <a:r>
              <a:rPr lang="en-US" sz="2400" b="1" dirty="0" smtClean="0">
                <a:solidFill>
                  <a:schemeClr val="accent2">
                    <a:lumMod val="20000"/>
                    <a:lumOff val="80000"/>
                  </a:schemeClr>
                </a:solidFill>
              </a:rPr>
              <a:t> Phone: 1-800-MI-SEVEN  (1-800-647-3836)</a:t>
            </a:r>
          </a:p>
          <a:p>
            <a:r>
              <a:rPr lang="en-US" sz="2400" b="1" i="1" dirty="0" smtClean="0">
                <a:solidFill>
                  <a:srgbClr val="FFFF00"/>
                </a:solidFill>
              </a:rPr>
              <a:t>    </a:t>
            </a:r>
            <a:r>
              <a:rPr lang="en-US" sz="2400" b="1" i="1" dirty="0" smtClean="0">
                <a:solidFill>
                  <a:srgbClr val="F4FCAA"/>
                </a:solidFill>
              </a:rPr>
              <a:t>- Real time weather reports anytime (24X7) </a:t>
            </a:r>
          </a:p>
          <a:p>
            <a:endParaRPr lang="en-US" sz="2400" b="1" i="1" dirty="0" smtClean="0">
              <a:solidFill>
                <a:srgbClr val="F4FCAA"/>
              </a:solidFill>
            </a:endParaRPr>
          </a:p>
          <a:p>
            <a:pPr>
              <a:buFont typeface="Arial" pitchFamily="34" charset="0"/>
              <a:buChar char="•"/>
            </a:pPr>
            <a:r>
              <a:rPr lang="en-US" sz="2400" b="1" dirty="0" smtClean="0">
                <a:solidFill>
                  <a:schemeClr val="accent2">
                    <a:lumMod val="20000"/>
                    <a:lumOff val="80000"/>
                  </a:schemeClr>
                </a:solidFill>
              </a:rPr>
              <a:t>NWS Grand Rapids Page: </a:t>
            </a:r>
            <a:r>
              <a:rPr lang="en-US" sz="2400" b="1" i="1" dirty="0" smtClean="0">
                <a:solidFill>
                  <a:srgbClr val="67B1EF"/>
                </a:solidFill>
              </a:rPr>
              <a:t>http://www.weather.gov/grr/spotter</a:t>
            </a:r>
            <a:endParaRPr lang="en-US" sz="2400" b="1" dirty="0" smtClean="0">
              <a:solidFill>
                <a:schemeClr val="accent2">
                  <a:lumMod val="20000"/>
                  <a:lumOff val="80000"/>
                </a:schemeClr>
              </a:solidFill>
            </a:endParaRPr>
          </a:p>
          <a:p>
            <a:r>
              <a:rPr lang="en-US" sz="2400" b="1" dirty="0" smtClean="0">
                <a:solidFill>
                  <a:schemeClr val="accent2">
                    <a:lumMod val="20000"/>
                    <a:lumOff val="80000"/>
                  </a:schemeClr>
                </a:solidFill>
              </a:rPr>
              <a:t>  </a:t>
            </a:r>
            <a:r>
              <a:rPr lang="en-US" sz="2400" b="1" i="1" dirty="0" smtClean="0">
                <a:solidFill>
                  <a:schemeClr val="accent2">
                    <a:lumMod val="20000"/>
                    <a:lumOff val="80000"/>
                  </a:schemeClr>
                </a:solidFill>
              </a:rPr>
              <a:t>  </a:t>
            </a:r>
            <a:r>
              <a:rPr lang="en-US" sz="2400" b="1" i="1" dirty="0" smtClean="0">
                <a:solidFill>
                  <a:srgbClr val="F4FCAA"/>
                </a:solidFill>
              </a:rPr>
              <a:t>-</a:t>
            </a:r>
            <a:r>
              <a:rPr lang="en-US" sz="2400" b="1" dirty="0" smtClean="0">
                <a:solidFill>
                  <a:schemeClr val="accent2">
                    <a:lumMod val="20000"/>
                    <a:lumOff val="80000"/>
                  </a:schemeClr>
                </a:solidFill>
              </a:rPr>
              <a:t> </a:t>
            </a:r>
            <a:r>
              <a:rPr lang="en-US" sz="2400" b="1" i="1" dirty="0" smtClean="0">
                <a:solidFill>
                  <a:srgbClr val="F4FCAA"/>
                </a:solidFill>
              </a:rPr>
              <a:t>Report any weather event as it happens (24X7)</a:t>
            </a:r>
            <a:endParaRPr lang="en-US" sz="2400" b="1" dirty="0" smtClean="0">
              <a:solidFill>
                <a:schemeClr val="accent2">
                  <a:lumMod val="20000"/>
                  <a:lumOff val="80000"/>
                </a:schemeClr>
              </a:solidFill>
            </a:endParaRPr>
          </a:p>
          <a:p>
            <a:r>
              <a:rPr lang="en-US" sz="2400" b="1" dirty="0" smtClean="0">
                <a:solidFill>
                  <a:schemeClr val="accent2">
                    <a:lumMod val="20000"/>
                    <a:lumOff val="80000"/>
                  </a:schemeClr>
                </a:solidFill>
              </a:rPr>
              <a:t>  </a:t>
            </a:r>
          </a:p>
          <a:p>
            <a:pPr>
              <a:buFont typeface="Arial" pitchFamily="34" charset="0"/>
              <a:buChar char="•"/>
            </a:pPr>
            <a:r>
              <a:rPr lang="en-US" sz="2400" b="1" dirty="0" smtClean="0">
                <a:solidFill>
                  <a:schemeClr val="accent2">
                    <a:lumMod val="20000"/>
                    <a:lumOff val="80000"/>
                  </a:schemeClr>
                </a:solidFill>
              </a:rPr>
              <a:t> CoCoRaHS: </a:t>
            </a:r>
            <a:r>
              <a:rPr lang="en-US" sz="2400" b="1" i="1" dirty="0" smtClean="0">
                <a:solidFill>
                  <a:srgbClr val="00B0F0"/>
                </a:solidFill>
              </a:rPr>
              <a:t>http://www.cocorahs.org</a:t>
            </a:r>
          </a:p>
          <a:p>
            <a:r>
              <a:rPr lang="en-US" sz="2400" b="1" i="1" dirty="0" smtClean="0">
                <a:solidFill>
                  <a:srgbClr val="00B0F0"/>
                </a:solidFill>
              </a:rPr>
              <a:t>You can report special observations on </a:t>
            </a:r>
            <a:r>
              <a:rPr lang="en-US" sz="2400" b="1" i="1" dirty="0" err="1" smtClean="0">
                <a:solidFill>
                  <a:srgbClr val="00B0F0"/>
                </a:solidFill>
              </a:rPr>
              <a:t>cocorahs</a:t>
            </a:r>
            <a:r>
              <a:rPr lang="en-US" sz="2400" b="1" i="1" dirty="0" smtClean="0">
                <a:solidFill>
                  <a:srgbClr val="00B0F0"/>
                </a:solidFill>
              </a:rPr>
              <a:t> involving </a:t>
            </a:r>
          </a:p>
          <a:p>
            <a:r>
              <a:rPr lang="en-US" sz="2400" b="1" i="1" dirty="0" smtClean="0">
                <a:solidFill>
                  <a:srgbClr val="00B0F0"/>
                </a:solidFill>
              </a:rPr>
              <a:t>excessive snowfall or rainfall.  </a:t>
            </a:r>
            <a:r>
              <a:rPr lang="en-US" sz="2400" b="1" i="1" dirty="0" smtClean="0">
                <a:solidFill>
                  <a:schemeClr val="accent2">
                    <a:lumMod val="20000"/>
                    <a:lumOff val="80000"/>
                  </a:schemeClr>
                </a:solidFill>
              </a:rPr>
              <a:t> </a:t>
            </a:r>
          </a:p>
          <a:p>
            <a:r>
              <a:rPr lang="en-US" sz="2400" b="1" i="1" dirty="0" smtClean="0">
                <a:solidFill>
                  <a:srgbClr val="F4FCAA"/>
                </a:solidFill>
              </a:rPr>
              <a:t>    -  Use 800# to phone in significant events as well.</a:t>
            </a:r>
          </a:p>
          <a:p>
            <a:endParaRPr lang="en-US" sz="2400" b="1" i="1" dirty="0" smtClean="0">
              <a:solidFill>
                <a:srgbClr val="F4FCAA"/>
              </a:solidFill>
            </a:endParaRPr>
          </a:p>
          <a:p>
            <a:endParaRPr lang="en-US" sz="2400" b="1" i="1" dirty="0" smtClean="0">
              <a:solidFill>
                <a:srgbClr val="F4FCAA"/>
              </a:solidFill>
            </a:endParaRPr>
          </a:p>
          <a:p>
            <a:r>
              <a:rPr lang="en-US" sz="2400" b="1" i="1" dirty="0" smtClean="0">
                <a:solidFill>
                  <a:srgbClr val="FFFF00"/>
                </a:solidFill>
              </a:rPr>
              <a:t>All the reporting methods above reach the operations area in our office for quick dissemination to the public and media.</a:t>
            </a:r>
          </a:p>
          <a:p>
            <a:endParaRPr lang="en-US" sz="2400" b="1" i="1" dirty="0" smtClean="0">
              <a:solidFill>
                <a:srgbClr val="FFFF00"/>
              </a:solidFill>
            </a:endParaRPr>
          </a:p>
          <a:p>
            <a:pPr algn="ctr"/>
            <a:r>
              <a:rPr lang="en-US" sz="2400" b="1" i="1" dirty="0" smtClean="0">
                <a:solidFill>
                  <a:srgbClr val="FFFF00"/>
                </a:solidFill>
              </a:rPr>
              <a:t>COCORAHS? What is it you ask?</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424.jpg"/>
          <p:cNvPicPr>
            <a:picLocks noChangeAspect="1"/>
          </p:cNvPicPr>
          <p:nvPr/>
        </p:nvPicPr>
        <p:blipFill>
          <a:blip r:embed="rId2" cstate="print"/>
          <a:stretch>
            <a:fillRect/>
          </a:stretch>
        </p:blipFill>
        <p:spPr>
          <a:xfrm>
            <a:off x="-533400" y="-400050"/>
            <a:ext cx="9677400" cy="7258050"/>
          </a:xfrm>
          <a:prstGeom prst="rect">
            <a:avLst/>
          </a:prstGeom>
        </p:spPr>
      </p:pic>
      <p:sp>
        <p:nvSpPr>
          <p:cNvPr id="63491" name="Rectangle 3"/>
          <p:cNvSpPr>
            <a:spLocks noGrp="1" noChangeArrowheads="1"/>
          </p:cNvSpPr>
          <p:nvPr>
            <p:ph type="body" sz="half" idx="1"/>
          </p:nvPr>
        </p:nvSpPr>
        <p:spPr>
          <a:xfrm>
            <a:off x="0" y="990600"/>
            <a:ext cx="4267200" cy="4800600"/>
          </a:xfrm>
          <a:solidFill>
            <a:schemeClr val="tx1">
              <a:alpha val="50000"/>
            </a:schemeClr>
          </a:solidFill>
        </p:spPr>
        <p:txBody>
          <a:bodyPr/>
          <a:lstStyle/>
          <a:p>
            <a:pPr>
              <a:lnSpc>
                <a:spcPct val="80000"/>
              </a:lnSpc>
            </a:pPr>
            <a:endParaRPr lang="en-US" sz="2900" b="1" dirty="0" smtClean="0">
              <a:solidFill>
                <a:schemeClr val="accent2">
                  <a:lumMod val="20000"/>
                  <a:lumOff val="80000"/>
                </a:schemeClr>
              </a:solidFill>
              <a:latin typeface="Times New Roman" pitchFamily="18" charset="0"/>
            </a:endParaRPr>
          </a:p>
          <a:p>
            <a:pPr>
              <a:lnSpc>
                <a:spcPct val="80000"/>
              </a:lnSpc>
            </a:pPr>
            <a:r>
              <a:rPr lang="en-US" sz="2900" b="1" dirty="0" smtClean="0">
                <a:solidFill>
                  <a:schemeClr val="accent2">
                    <a:lumMod val="20000"/>
                    <a:lumOff val="80000"/>
                  </a:schemeClr>
                </a:solidFill>
                <a:latin typeface="Times New Roman" pitchFamily="18" charset="0"/>
              </a:rPr>
              <a:t>Unique, non-profit community-based observing network</a:t>
            </a:r>
          </a:p>
          <a:p>
            <a:pPr>
              <a:lnSpc>
                <a:spcPct val="80000"/>
              </a:lnSpc>
              <a:buNone/>
            </a:pPr>
            <a:endParaRPr lang="en-US" sz="2900" b="1" dirty="0" smtClean="0">
              <a:latin typeface="Times New Roman" pitchFamily="18" charset="0"/>
            </a:endParaRPr>
          </a:p>
          <a:p>
            <a:pPr>
              <a:lnSpc>
                <a:spcPct val="80000"/>
              </a:lnSpc>
            </a:pPr>
            <a:r>
              <a:rPr lang="en-US" sz="2900" b="1" dirty="0" smtClean="0">
                <a:solidFill>
                  <a:schemeClr val="accent2">
                    <a:lumMod val="20000"/>
                    <a:lumOff val="80000"/>
                  </a:schemeClr>
                </a:solidFill>
                <a:latin typeface="Times New Roman" pitchFamily="18" charset="0"/>
              </a:rPr>
              <a:t>Comprised entirely of volunteers approaching 20,000</a:t>
            </a:r>
          </a:p>
          <a:p>
            <a:pPr>
              <a:lnSpc>
                <a:spcPct val="80000"/>
              </a:lnSpc>
            </a:pPr>
            <a:endParaRPr lang="en-US" sz="2900" b="1" dirty="0" smtClean="0">
              <a:latin typeface="Times New Roman" pitchFamily="18" charset="0"/>
            </a:endParaRPr>
          </a:p>
          <a:p>
            <a:pPr>
              <a:lnSpc>
                <a:spcPct val="80000"/>
              </a:lnSpc>
            </a:pPr>
            <a:r>
              <a:rPr lang="en-US" sz="2900" b="1" dirty="0" smtClean="0">
                <a:solidFill>
                  <a:schemeClr val="accent2">
                    <a:lumMod val="20000"/>
                    <a:lumOff val="80000"/>
                  </a:schemeClr>
                </a:solidFill>
                <a:latin typeface="Times New Roman" pitchFamily="18" charset="0"/>
              </a:rPr>
              <a:t>Volunteers range in age from 7 years old to 80+</a:t>
            </a:r>
            <a:endParaRPr lang="en-US" sz="2900" b="1" dirty="0">
              <a:solidFill>
                <a:schemeClr val="accent2">
                  <a:lumMod val="20000"/>
                  <a:lumOff val="80000"/>
                </a:schemeClr>
              </a:solidFill>
              <a:latin typeface="Times New Roman" pitchFamily="18" charset="0"/>
            </a:endParaRPr>
          </a:p>
        </p:txBody>
      </p:sp>
      <p:pic>
        <p:nvPicPr>
          <p:cNvPr id="63494" name="Picture 6" descr="oscar"/>
          <p:cNvPicPr>
            <a:picLocks noGrp="1" noChangeAspect="1" noChangeArrowheads="1"/>
          </p:cNvPicPr>
          <p:nvPr>
            <p:ph sz="quarter" idx="3"/>
          </p:nvPr>
        </p:nvPicPr>
        <p:blipFill>
          <a:blip r:embed="rId3" cstate="print"/>
          <a:srcRect/>
          <a:stretch>
            <a:fillRect/>
          </a:stretch>
        </p:blipFill>
        <p:spPr>
          <a:xfrm>
            <a:off x="4267200" y="2590800"/>
            <a:ext cx="1641475" cy="2187575"/>
          </a:xfrm>
          <a:noFill/>
          <a:ln w="19050">
            <a:solidFill>
              <a:schemeClr val="tx1"/>
            </a:solidFill>
          </a:ln>
        </p:spPr>
      </p:pic>
      <p:pic>
        <p:nvPicPr>
          <p:cNvPr id="63497" name="Picture 9" descr="ricky"/>
          <p:cNvPicPr>
            <a:picLocks noChangeAspect="1" noChangeArrowheads="1"/>
          </p:cNvPicPr>
          <p:nvPr/>
        </p:nvPicPr>
        <p:blipFill>
          <a:blip r:embed="rId4" cstate="print"/>
          <a:srcRect l="21562" t="23750" r="21562"/>
          <a:stretch>
            <a:fillRect/>
          </a:stretch>
        </p:blipFill>
        <p:spPr bwMode="auto">
          <a:xfrm>
            <a:off x="4953000" y="4648200"/>
            <a:ext cx="1744663" cy="1754188"/>
          </a:xfrm>
          <a:prstGeom prst="rect">
            <a:avLst/>
          </a:prstGeom>
          <a:noFill/>
          <a:ln w="19050">
            <a:solidFill>
              <a:schemeClr val="tx1"/>
            </a:solidFill>
            <a:miter lim="800000"/>
            <a:headEnd/>
            <a:tailEnd/>
          </a:ln>
        </p:spPr>
      </p:pic>
      <p:pic>
        <p:nvPicPr>
          <p:cNvPr id="63499" name="Picture 11" descr="Dan with Gauge"/>
          <p:cNvPicPr>
            <a:picLocks noChangeAspect="1" noChangeArrowheads="1"/>
          </p:cNvPicPr>
          <p:nvPr/>
        </p:nvPicPr>
        <p:blipFill>
          <a:blip r:embed="rId5" cstate="print"/>
          <a:srcRect/>
          <a:stretch>
            <a:fillRect/>
          </a:stretch>
        </p:blipFill>
        <p:spPr bwMode="auto">
          <a:xfrm>
            <a:off x="5638800" y="1371600"/>
            <a:ext cx="2362200" cy="1771650"/>
          </a:xfrm>
          <a:prstGeom prst="rect">
            <a:avLst/>
          </a:prstGeom>
          <a:noFill/>
          <a:ln w="9525">
            <a:solidFill>
              <a:schemeClr val="bg1"/>
            </a:solidFill>
            <a:miter lim="800000"/>
            <a:headEnd/>
            <a:tailEnd/>
          </a:ln>
        </p:spPr>
      </p:pic>
      <p:pic>
        <p:nvPicPr>
          <p:cNvPr id="63501" name="Picture 13" descr="P4260163"/>
          <p:cNvPicPr>
            <a:picLocks noChangeAspect="1" noChangeArrowheads="1"/>
          </p:cNvPicPr>
          <p:nvPr/>
        </p:nvPicPr>
        <p:blipFill>
          <a:blip r:embed="rId6" cstate="print"/>
          <a:srcRect/>
          <a:stretch>
            <a:fillRect/>
          </a:stretch>
        </p:blipFill>
        <p:spPr bwMode="auto">
          <a:xfrm>
            <a:off x="5791200" y="2819400"/>
            <a:ext cx="1773238" cy="2362200"/>
          </a:xfrm>
          <a:prstGeom prst="rect">
            <a:avLst/>
          </a:prstGeom>
          <a:noFill/>
          <a:ln w="9525">
            <a:solidFill>
              <a:schemeClr val="tx1"/>
            </a:solid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6604000" y="4267200"/>
            <a:ext cx="2540000" cy="2286000"/>
          </a:xfrm>
          <a:prstGeom prst="rect">
            <a:avLst/>
          </a:prstGeom>
          <a:noFill/>
          <a:ln w="9525">
            <a:solidFill>
              <a:schemeClr val="tx1"/>
            </a:solidFill>
            <a:miter lim="800000"/>
            <a:headEnd/>
            <a:tailEnd/>
          </a:ln>
          <a:effectLst/>
        </p:spPr>
      </p:pic>
      <p:sp>
        <p:nvSpPr>
          <p:cNvPr id="14" name="Rectangle 13"/>
          <p:cNvSpPr/>
          <p:nvPr/>
        </p:nvSpPr>
        <p:spPr>
          <a:xfrm>
            <a:off x="4648200" y="1295400"/>
            <a:ext cx="4191000" cy="419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724400" y="1371600"/>
            <a:ext cx="4419600" cy="4154984"/>
          </a:xfrm>
          <a:prstGeom prst="rect">
            <a:avLst/>
          </a:prstGeom>
          <a:noFill/>
        </p:spPr>
        <p:txBody>
          <a:bodyPr wrap="square" rtlCol="0">
            <a:spAutoFit/>
          </a:bodyPr>
          <a:lstStyle/>
          <a:p>
            <a:r>
              <a:rPr lang="en-US" sz="4400" b="1" dirty="0" smtClean="0">
                <a:solidFill>
                  <a:srgbClr val="7030A0"/>
                </a:solidFill>
              </a:rPr>
              <a:t>Co</a:t>
            </a:r>
            <a:r>
              <a:rPr lang="en-US" sz="4400" dirty="0" smtClean="0">
                <a:solidFill>
                  <a:srgbClr val="0070C0"/>
                </a:solidFill>
              </a:rPr>
              <a:t>mmunity</a:t>
            </a:r>
          </a:p>
          <a:p>
            <a:r>
              <a:rPr lang="en-US" sz="4400" b="1" dirty="0" smtClean="0">
                <a:solidFill>
                  <a:srgbClr val="7030A0"/>
                </a:solidFill>
              </a:rPr>
              <a:t>Co</a:t>
            </a:r>
            <a:r>
              <a:rPr lang="en-US" sz="4400" dirty="0" smtClean="0">
                <a:solidFill>
                  <a:srgbClr val="0070C0"/>
                </a:solidFill>
              </a:rPr>
              <a:t>llaborative</a:t>
            </a:r>
          </a:p>
          <a:p>
            <a:r>
              <a:rPr lang="en-US" sz="4400" b="1" dirty="0" smtClean="0">
                <a:solidFill>
                  <a:srgbClr val="7030A0"/>
                </a:solidFill>
              </a:rPr>
              <a:t>R</a:t>
            </a:r>
            <a:r>
              <a:rPr lang="en-US" sz="4400" dirty="0" smtClean="0">
                <a:solidFill>
                  <a:srgbClr val="0070C0"/>
                </a:solidFill>
              </a:rPr>
              <a:t>ain</a:t>
            </a:r>
          </a:p>
          <a:p>
            <a:r>
              <a:rPr lang="en-US" sz="4400" b="1" dirty="0" smtClean="0">
                <a:solidFill>
                  <a:srgbClr val="7030A0"/>
                </a:solidFill>
              </a:rPr>
              <a:t>a</a:t>
            </a:r>
            <a:r>
              <a:rPr lang="en-US" sz="4400" dirty="0" smtClean="0">
                <a:solidFill>
                  <a:srgbClr val="0070C0"/>
                </a:solidFill>
              </a:rPr>
              <a:t>nd</a:t>
            </a:r>
          </a:p>
          <a:p>
            <a:r>
              <a:rPr lang="en-US" sz="4400" b="1" dirty="0" smtClean="0">
                <a:solidFill>
                  <a:srgbClr val="7030A0"/>
                </a:solidFill>
              </a:rPr>
              <a:t>H</a:t>
            </a:r>
            <a:r>
              <a:rPr lang="en-US" sz="4400" dirty="0" smtClean="0">
                <a:solidFill>
                  <a:srgbClr val="0070C0"/>
                </a:solidFill>
              </a:rPr>
              <a:t>ail (and Snow)</a:t>
            </a:r>
          </a:p>
          <a:p>
            <a:r>
              <a:rPr lang="en-US" sz="4400" b="1" dirty="0" smtClean="0">
                <a:solidFill>
                  <a:srgbClr val="7030A0"/>
                </a:solidFill>
              </a:rPr>
              <a:t>S</a:t>
            </a:r>
            <a:r>
              <a:rPr lang="en-US" sz="4400" dirty="0" smtClean="0">
                <a:solidFill>
                  <a:srgbClr val="0070C0"/>
                </a:solidFill>
              </a:rPr>
              <a:t>tudy</a:t>
            </a:r>
          </a:p>
        </p:txBody>
      </p:sp>
      <p:sp>
        <p:nvSpPr>
          <p:cNvPr id="11" name="Text Box 3"/>
          <p:cNvSpPr txBox="1">
            <a:spLocks noChangeArrowheads="1"/>
          </p:cNvSpPr>
          <p:nvPr/>
        </p:nvSpPr>
        <p:spPr bwMode="auto">
          <a:xfrm>
            <a:off x="685800" y="0"/>
            <a:ext cx="7772400" cy="641350"/>
          </a:xfrm>
          <a:prstGeom prst="rect">
            <a:avLst/>
          </a:prstGeom>
          <a:noFill/>
          <a:ln w="9525">
            <a:noFill/>
            <a:miter lim="800000"/>
            <a:headEnd/>
            <a:tailEnd/>
          </a:ln>
          <a:effectLst/>
        </p:spPr>
        <p:txBody>
          <a:bodyPr>
            <a:spAutoFit/>
          </a:bodyPr>
          <a:lstStyle/>
          <a:p>
            <a:pPr algn="ctr">
              <a:spcBef>
                <a:spcPct val="50000"/>
              </a:spcBef>
            </a:pPr>
            <a:r>
              <a:rPr lang="en-US" sz="3600" b="1" dirty="0" smtClean="0">
                <a:solidFill>
                  <a:schemeClr val="bg1"/>
                </a:solidFill>
              </a:rPr>
              <a:t>What is CoCoRaHS?</a:t>
            </a:r>
            <a:endParaRPr lang="en-US" sz="3600" b="1" dirty="0">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1"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amond(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15"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424.jpg"/>
          <p:cNvPicPr>
            <a:picLocks noChangeAspect="1"/>
          </p:cNvPicPr>
          <p:nvPr/>
        </p:nvPicPr>
        <p:blipFill>
          <a:blip r:embed="rId2" cstate="print"/>
          <a:stretch>
            <a:fillRect/>
          </a:stretch>
        </p:blipFill>
        <p:spPr>
          <a:xfrm>
            <a:off x="-533400" y="-400050"/>
            <a:ext cx="9677400" cy="7258050"/>
          </a:xfrm>
          <a:prstGeom prst="rect">
            <a:avLst/>
          </a:prstGeom>
        </p:spPr>
      </p:pic>
      <p:pic>
        <p:nvPicPr>
          <p:cNvPr id="17" name="Picture 16" descr="radar.gif"/>
          <p:cNvPicPr>
            <a:picLocks noChangeAspect="1"/>
          </p:cNvPicPr>
          <p:nvPr/>
        </p:nvPicPr>
        <p:blipFill>
          <a:blip r:embed="rId3" cstate="print"/>
          <a:stretch>
            <a:fillRect/>
          </a:stretch>
        </p:blipFill>
        <p:spPr>
          <a:xfrm>
            <a:off x="4343400" y="4495800"/>
            <a:ext cx="28774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3491" name="Rectangle 3"/>
          <p:cNvSpPr>
            <a:spLocks noGrp="1" noChangeArrowheads="1"/>
          </p:cNvSpPr>
          <p:nvPr>
            <p:ph type="body" sz="half" idx="1"/>
          </p:nvPr>
        </p:nvSpPr>
        <p:spPr>
          <a:xfrm>
            <a:off x="0" y="1066800"/>
            <a:ext cx="5029200" cy="5029200"/>
          </a:xfrm>
          <a:solidFill>
            <a:schemeClr val="tx1">
              <a:alpha val="50000"/>
            </a:schemeClr>
          </a:solidFill>
        </p:spPr>
        <p:txBody>
          <a:bodyPr/>
          <a:lstStyle/>
          <a:p>
            <a:pPr>
              <a:lnSpc>
                <a:spcPct val="80000"/>
              </a:lnSpc>
            </a:pPr>
            <a:r>
              <a:rPr lang="en-US" sz="2400" b="1" dirty="0" smtClean="0">
                <a:solidFill>
                  <a:schemeClr val="accent2">
                    <a:lumMod val="20000"/>
                    <a:lumOff val="80000"/>
                  </a:schemeClr>
                </a:solidFill>
                <a:latin typeface="Times New Roman" pitchFamily="18" charset="0"/>
              </a:rPr>
              <a:t>Developed after deadly Fort Collins, CO flash flood event on July 28, 1997</a:t>
            </a:r>
          </a:p>
          <a:p>
            <a:pPr>
              <a:lnSpc>
                <a:spcPct val="80000"/>
              </a:lnSpc>
              <a:buNone/>
            </a:pPr>
            <a:endParaRPr lang="en-US" sz="2400" b="1" dirty="0" smtClean="0">
              <a:latin typeface="Times New Roman" pitchFamily="18" charset="0"/>
            </a:endParaRPr>
          </a:p>
          <a:p>
            <a:pPr>
              <a:lnSpc>
                <a:spcPct val="80000"/>
              </a:lnSpc>
            </a:pPr>
            <a:r>
              <a:rPr lang="en-US" sz="2400" b="1" dirty="0" smtClean="0">
                <a:solidFill>
                  <a:schemeClr val="accent2">
                    <a:lumMod val="20000"/>
                    <a:lumOff val="80000"/>
                  </a:schemeClr>
                </a:solidFill>
                <a:latin typeface="Times New Roman" pitchFamily="18" charset="0"/>
              </a:rPr>
              <a:t>Only 1 to 2 inches of rain fell at the “official” observing sites, but 9-12 inches fell in the foothills</a:t>
            </a:r>
          </a:p>
          <a:p>
            <a:pPr>
              <a:lnSpc>
                <a:spcPct val="80000"/>
              </a:lnSpc>
            </a:pPr>
            <a:endParaRPr lang="en-US" sz="2400" b="1" dirty="0" smtClean="0">
              <a:latin typeface="Times New Roman" pitchFamily="18" charset="0"/>
            </a:endParaRPr>
          </a:p>
          <a:p>
            <a:pPr>
              <a:lnSpc>
                <a:spcPct val="80000"/>
              </a:lnSpc>
            </a:pPr>
            <a:r>
              <a:rPr lang="en-US" sz="2400" b="1" dirty="0" smtClean="0">
                <a:solidFill>
                  <a:schemeClr val="accent2">
                    <a:lumMod val="20000"/>
                    <a:lumOff val="80000"/>
                  </a:schemeClr>
                </a:solidFill>
                <a:latin typeface="Times New Roman" pitchFamily="18" charset="0"/>
              </a:rPr>
              <a:t>$200 million in damages and 5 fatalities because “nobody knew it rained up in the mountains”</a:t>
            </a:r>
          </a:p>
          <a:p>
            <a:pPr>
              <a:lnSpc>
                <a:spcPct val="80000"/>
              </a:lnSpc>
            </a:pPr>
            <a:endParaRPr lang="en-US" sz="2400" b="1" dirty="0" smtClean="0">
              <a:latin typeface="Times New Roman" pitchFamily="18" charset="0"/>
            </a:endParaRPr>
          </a:p>
          <a:p>
            <a:pPr>
              <a:lnSpc>
                <a:spcPct val="80000"/>
              </a:lnSpc>
            </a:pPr>
            <a:r>
              <a:rPr lang="en-US" sz="2400" b="1" dirty="0" smtClean="0">
                <a:solidFill>
                  <a:schemeClr val="accent2">
                    <a:lumMod val="20000"/>
                    <a:lumOff val="80000"/>
                  </a:schemeClr>
                </a:solidFill>
                <a:latin typeface="Times New Roman" pitchFamily="18" charset="0"/>
              </a:rPr>
              <a:t>CoCoRaHS formed a year</a:t>
            </a:r>
          </a:p>
          <a:p>
            <a:pPr>
              <a:lnSpc>
                <a:spcPct val="80000"/>
              </a:lnSpc>
              <a:buNone/>
            </a:pPr>
            <a:r>
              <a:rPr lang="en-US" sz="2400" b="1" dirty="0" smtClean="0">
                <a:solidFill>
                  <a:schemeClr val="accent2">
                    <a:lumMod val="20000"/>
                    <a:lumOff val="80000"/>
                  </a:schemeClr>
                </a:solidFill>
                <a:latin typeface="Times New Roman" pitchFamily="18" charset="0"/>
              </a:rPr>
              <a:t>	later to “fill in the gaps”</a:t>
            </a:r>
          </a:p>
          <a:p>
            <a:pPr>
              <a:lnSpc>
                <a:spcPct val="80000"/>
              </a:lnSpc>
              <a:buNone/>
            </a:pPr>
            <a:endParaRPr lang="en-US" b="1" dirty="0" smtClean="0">
              <a:latin typeface="Times New Roman" pitchFamily="18" charset="0"/>
            </a:endParaRPr>
          </a:p>
          <a:p>
            <a:pPr>
              <a:lnSpc>
                <a:spcPct val="80000"/>
              </a:lnSpc>
            </a:pPr>
            <a:endParaRPr lang="en-US" b="1" dirty="0" smtClean="0">
              <a:latin typeface="Times New Roman" pitchFamily="18" charset="0"/>
            </a:endParaRPr>
          </a:p>
        </p:txBody>
      </p:sp>
      <p:pic>
        <p:nvPicPr>
          <p:cNvPr id="14" name="Picture 13" descr="303n958k.jpg"/>
          <p:cNvPicPr>
            <a:picLocks noChangeAspect="1"/>
          </p:cNvPicPr>
          <p:nvPr/>
        </p:nvPicPr>
        <p:blipFill>
          <a:blip r:embed="rId4" cstate="print"/>
          <a:stretch>
            <a:fillRect/>
          </a:stretch>
        </p:blipFill>
        <p:spPr>
          <a:xfrm>
            <a:off x="5029200" y="2133600"/>
            <a:ext cx="3676649" cy="2506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boogie.gif"/>
          <p:cNvPicPr>
            <a:picLocks noChangeAspect="1"/>
          </p:cNvPicPr>
          <p:nvPr/>
        </p:nvPicPr>
        <p:blipFill>
          <a:blip r:embed="rId5" cstate="print"/>
          <a:stretch>
            <a:fillRect/>
          </a:stretch>
        </p:blipFill>
        <p:spPr>
          <a:xfrm>
            <a:off x="6429375" y="914400"/>
            <a:ext cx="2592619" cy="161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flood_car.jpg"/>
          <p:cNvPicPr>
            <a:picLocks noChangeAspect="1"/>
          </p:cNvPicPr>
          <p:nvPr/>
        </p:nvPicPr>
        <p:blipFill>
          <a:blip r:embed="rId6" cstate="print"/>
          <a:stretch>
            <a:fillRect/>
          </a:stretch>
        </p:blipFill>
        <p:spPr>
          <a:xfrm>
            <a:off x="6705600" y="3733800"/>
            <a:ext cx="2438400" cy="1816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3"/>
          <p:cNvSpPr txBox="1">
            <a:spLocks noChangeArrowheads="1"/>
          </p:cNvSpPr>
          <p:nvPr/>
        </p:nvSpPr>
        <p:spPr bwMode="auto">
          <a:xfrm>
            <a:off x="838200" y="0"/>
            <a:ext cx="7772400" cy="641350"/>
          </a:xfrm>
          <a:prstGeom prst="rect">
            <a:avLst/>
          </a:prstGeom>
          <a:noFill/>
          <a:ln w="9525">
            <a:noFill/>
            <a:miter lim="800000"/>
            <a:headEnd/>
            <a:tailEnd/>
          </a:ln>
          <a:effectLst/>
        </p:spPr>
        <p:txBody>
          <a:bodyPr>
            <a:spAutoFit/>
          </a:bodyPr>
          <a:lstStyle/>
          <a:p>
            <a:pPr algn="ctr">
              <a:spcBef>
                <a:spcPct val="50000"/>
              </a:spcBef>
            </a:pPr>
            <a:r>
              <a:rPr lang="en-US" sz="3600" b="1" dirty="0" smtClean="0">
                <a:solidFill>
                  <a:schemeClr val="bg1"/>
                </a:solidFill>
              </a:rPr>
              <a:t>Origin of CoCoRaHS</a:t>
            </a:r>
            <a:endParaRPr lang="en-US" sz="3600" b="1" dirty="0">
              <a:solidFill>
                <a:schemeClr val="bg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424.jpg"/>
          <p:cNvPicPr>
            <a:picLocks noChangeAspect="1"/>
          </p:cNvPicPr>
          <p:nvPr/>
        </p:nvPicPr>
        <p:blipFill>
          <a:blip r:embed="rId3" cstate="print"/>
          <a:stretch>
            <a:fillRect/>
          </a:stretch>
        </p:blipFill>
        <p:spPr>
          <a:xfrm>
            <a:off x="-533400" y="-400050"/>
            <a:ext cx="9677400" cy="7258050"/>
          </a:xfrm>
          <a:prstGeom prst="rect">
            <a:avLst/>
          </a:prstGeom>
        </p:spPr>
      </p:pic>
      <p:sp>
        <p:nvSpPr>
          <p:cNvPr id="487427" name="Text Box 3"/>
          <p:cNvSpPr txBox="1">
            <a:spLocks noChangeArrowheads="1"/>
          </p:cNvSpPr>
          <p:nvPr/>
        </p:nvSpPr>
        <p:spPr bwMode="auto">
          <a:xfrm>
            <a:off x="381000" y="152400"/>
            <a:ext cx="7772400" cy="523220"/>
          </a:xfrm>
          <a:prstGeom prst="rect">
            <a:avLst/>
          </a:prstGeom>
          <a:noFill/>
          <a:ln w="9525">
            <a:noFill/>
            <a:miter lim="800000"/>
            <a:headEnd/>
            <a:tailEnd/>
          </a:ln>
          <a:effectLst/>
        </p:spPr>
        <p:txBody>
          <a:bodyPr>
            <a:spAutoFit/>
          </a:bodyPr>
          <a:lstStyle/>
          <a:p>
            <a:pPr algn="ctr">
              <a:spcBef>
                <a:spcPct val="50000"/>
              </a:spcBef>
            </a:pPr>
            <a:r>
              <a:rPr lang="en-US" sz="2800" b="1" dirty="0" err="1" smtClean="0">
                <a:solidFill>
                  <a:schemeClr val="bg1"/>
                </a:solidFill>
              </a:rPr>
              <a:t>CoCoRaHS</a:t>
            </a:r>
            <a:r>
              <a:rPr lang="en-US" sz="2800" b="1" dirty="0">
                <a:solidFill>
                  <a:schemeClr val="bg1"/>
                </a:solidFill>
              </a:rPr>
              <a:t> </a:t>
            </a:r>
            <a:r>
              <a:rPr lang="en-US" sz="2800" b="1" dirty="0" smtClean="0">
                <a:solidFill>
                  <a:schemeClr val="bg1"/>
                </a:solidFill>
              </a:rPr>
              <a:t>is Nationwide!</a:t>
            </a:r>
            <a:endParaRPr lang="en-US" sz="2800" b="1" dirty="0">
              <a:solidFill>
                <a:schemeClr val="bg1"/>
              </a:solidFill>
            </a:endParaRPr>
          </a:p>
        </p:txBody>
      </p:sp>
      <p:sp>
        <p:nvSpPr>
          <p:cNvPr id="487428" name="Text Box 4"/>
          <p:cNvSpPr txBox="1">
            <a:spLocks noChangeArrowheads="1"/>
          </p:cNvSpPr>
          <p:nvPr/>
        </p:nvSpPr>
        <p:spPr bwMode="auto">
          <a:xfrm>
            <a:off x="228600" y="1203325"/>
            <a:ext cx="4800600" cy="1477328"/>
          </a:xfrm>
          <a:prstGeom prst="rect">
            <a:avLst/>
          </a:prstGeom>
          <a:solidFill>
            <a:schemeClr val="tx1">
              <a:alpha val="50000"/>
            </a:schemeClr>
          </a:solidFill>
          <a:ln w="9525">
            <a:noFill/>
            <a:miter lim="800000"/>
            <a:headEnd/>
            <a:tailEnd/>
          </a:ln>
          <a:effectLst/>
        </p:spPr>
        <p:txBody>
          <a:bodyPr wrap="square">
            <a:spAutoFit/>
          </a:bodyPr>
          <a:lstStyle/>
          <a:p>
            <a:pPr>
              <a:spcBef>
                <a:spcPct val="50000"/>
              </a:spcBef>
              <a:buFontTx/>
              <a:buChar char="•"/>
            </a:pPr>
            <a:r>
              <a:rPr lang="en-US" sz="2000" b="1" dirty="0">
                <a:solidFill>
                  <a:schemeClr val="accent2">
                    <a:lumMod val="20000"/>
                    <a:lumOff val="80000"/>
                  </a:schemeClr>
                </a:solidFill>
              </a:rPr>
              <a:t> </a:t>
            </a:r>
            <a:r>
              <a:rPr lang="en-US" sz="2000" b="1" dirty="0" smtClean="0">
                <a:solidFill>
                  <a:schemeClr val="accent2">
                    <a:lumMod val="20000"/>
                    <a:lumOff val="80000"/>
                  </a:schemeClr>
                </a:solidFill>
              </a:rPr>
              <a:t>Over 20,000 </a:t>
            </a:r>
            <a:r>
              <a:rPr lang="en-US" sz="2000" b="1" dirty="0">
                <a:solidFill>
                  <a:schemeClr val="accent2">
                    <a:lumMod val="20000"/>
                    <a:lumOff val="80000"/>
                  </a:schemeClr>
                </a:solidFill>
              </a:rPr>
              <a:t>trained U.S. </a:t>
            </a:r>
            <a:r>
              <a:rPr lang="en-US" sz="2000" b="1" dirty="0" smtClean="0">
                <a:solidFill>
                  <a:schemeClr val="accent2">
                    <a:lumMod val="20000"/>
                    <a:lumOff val="80000"/>
                  </a:schemeClr>
                </a:solidFill>
              </a:rPr>
              <a:t>             observers </a:t>
            </a:r>
            <a:r>
              <a:rPr lang="en-US" sz="2000" b="1" dirty="0">
                <a:solidFill>
                  <a:schemeClr val="accent2">
                    <a:lumMod val="20000"/>
                    <a:lumOff val="80000"/>
                  </a:schemeClr>
                </a:solidFill>
              </a:rPr>
              <a:t>and growing </a:t>
            </a:r>
            <a:r>
              <a:rPr lang="en-US" sz="2000" b="1" dirty="0" smtClean="0">
                <a:solidFill>
                  <a:schemeClr val="accent2">
                    <a:lumMod val="20000"/>
                    <a:lumOff val="80000"/>
                  </a:schemeClr>
                </a:solidFill>
              </a:rPr>
              <a:t>rapidly</a:t>
            </a:r>
          </a:p>
          <a:p>
            <a:pPr>
              <a:spcBef>
                <a:spcPct val="50000"/>
              </a:spcBef>
              <a:buFontTx/>
              <a:buChar char="•"/>
            </a:pPr>
            <a:r>
              <a:rPr lang="en-US" sz="2000" b="1" dirty="0" smtClean="0">
                <a:solidFill>
                  <a:schemeClr val="accent2">
                    <a:lumMod val="20000"/>
                    <a:lumOff val="80000"/>
                  </a:schemeClr>
                </a:solidFill>
              </a:rPr>
              <a:t> Goal of all 50 states has been reached.</a:t>
            </a:r>
            <a:endParaRPr lang="en-US" sz="2000" b="1" dirty="0">
              <a:solidFill>
                <a:schemeClr val="accent2">
                  <a:lumMod val="20000"/>
                  <a:lumOff val="80000"/>
                </a:schemeClr>
              </a:solidFill>
            </a:endParaRPr>
          </a:p>
        </p:txBody>
      </p:sp>
      <p:sp>
        <p:nvSpPr>
          <p:cNvPr id="487429" name="Text Box 5"/>
          <p:cNvSpPr txBox="1">
            <a:spLocks noChangeArrowheads="1"/>
          </p:cNvSpPr>
          <p:nvPr/>
        </p:nvSpPr>
        <p:spPr bwMode="auto">
          <a:xfrm>
            <a:off x="533400" y="2117725"/>
            <a:ext cx="4343400" cy="400110"/>
          </a:xfrm>
          <a:prstGeom prst="rect">
            <a:avLst/>
          </a:prstGeom>
          <a:noFill/>
          <a:ln w="9525">
            <a:noFill/>
            <a:miter lim="800000"/>
            <a:headEnd/>
            <a:tailEnd/>
          </a:ln>
          <a:effectLst/>
        </p:spPr>
        <p:txBody>
          <a:bodyPr>
            <a:spAutoFit/>
          </a:bodyPr>
          <a:lstStyle/>
          <a:p>
            <a:pPr>
              <a:spcBef>
                <a:spcPct val="50000"/>
              </a:spcBef>
              <a:buFontTx/>
              <a:buChar char="•"/>
            </a:pPr>
            <a:endParaRPr lang="en-US" sz="2000" b="1" dirty="0">
              <a:solidFill>
                <a:schemeClr val="accent2">
                  <a:lumMod val="20000"/>
                  <a:lumOff val="80000"/>
                </a:schemeClr>
              </a:solidFill>
            </a:endParaRPr>
          </a:p>
        </p:txBody>
      </p:sp>
      <p:pic>
        <p:nvPicPr>
          <p:cNvPr id="1026" name="Picture 2"/>
          <p:cNvPicPr>
            <a:picLocks noChangeAspect="1" noChangeArrowheads="1"/>
          </p:cNvPicPr>
          <p:nvPr/>
        </p:nvPicPr>
        <p:blipFill>
          <a:blip r:embed="rId4" cstate="print"/>
          <a:srcRect l="9583" t="22667" r="65000" b="22667"/>
          <a:stretch>
            <a:fillRect/>
          </a:stretch>
        </p:blipFill>
        <p:spPr bwMode="auto">
          <a:xfrm>
            <a:off x="4724400" y="1066800"/>
            <a:ext cx="4308088" cy="57912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6667" t="37333" r="62778" b="14667"/>
          <a:stretch>
            <a:fillRect/>
          </a:stretch>
        </p:blipFill>
        <p:spPr bwMode="auto">
          <a:xfrm>
            <a:off x="0" y="2743200"/>
            <a:ext cx="41910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1424.jpg"/>
          <p:cNvPicPr>
            <a:picLocks noChangeAspect="1"/>
          </p:cNvPicPr>
          <p:nvPr/>
        </p:nvPicPr>
        <p:blipFill>
          <a:blip r:embed="rId3" cstate="print"/>
          <a:stretch>
            <a:fillRect/>
          </a:stretch>
        </p:blipFill>
        <p:spPr>
          <a:xfrm>
            <a:off x="-533400" y="-400050"/>
            <a:ext cx="9677400" cy="7258050"/>
          </a:xfrm>
          <a:prstGeom prst="rect">
            <a:avLst/>
          </a:prstGeom>
        </p:spPr>
      </p:pic>
      <p:pic>
        <p:nvPicPr>
          <p:cNvPr id="485378" name="Picture 2" descr="potholeincident01"/>
          <p:cNvPicPr>
            <a:picLocks noGrp="1" noChangeAspect="1" noChangeArrowheads="1"/>
          </p:cNvPicPr>
          <p:nvPr>
            <p:ph sz="quarter" idx="1"/>
          </p:nvPr>
        </p:nvPicPr>
        <p:blipFill>
          <a:blip r:embed="rId4" cstate="print"/>
          <a:srcRect/>
          <a:stretch>
            <a:fillRect/>
          </a:stretch>
        </p:blipFill>
        <p:spPr>
          <a:xfrm>
            <a:off x="2824163" y="1690688"/>
            <a:ext cx="6243637" cy="4106862"/>
          </a:xfrm>
          <a:noFill/>
          <a:ln/>
        </p:spPr>
      </p:pic>
      <p:pic>
        <p:nvPicPr>
          <p:cNvPr id="485379" name="Picture 3" descr="potholeincident03"/>
          <p:cNvPicPr>
            <a:picLocks noGrp="1" noChangeAspect="1" noChangeArrowheads="1"/>
          </p:cNvPicPr>
          <p:nvPr>
            <p:ph sz="quarter" idx="2"/>
          </p:nvPr>
        </p:nvPicPr>
        <p:blipFill>
          <a:blip r:embed="rId5" cstate="print"/>
          <a:srcRect/>
          <a:stretch>
            <a:fillRect/>
          </a:stretch>
        </p:blipFill>
        <p:spPr>
          <a:xfrm>
            <a:off x="2824163" y="1685925"/>
            <a:ext cx="6240462" cy="4164013"/>
          </a:xfrm>
          <a:noFill/>
          <a:ln/>
        </p:spPr>
      </p:pic>
      <p:pic>
        <p:nvPicPr>
          <p:cNvPr id="485380" name="Picture 4" descr="potholeincident05"/>
          <p:cNvPicPr>
            <a:picLocks noGrp="1" noChangeAspect="1" noChangeArrowheads="1"/>
          </p:cNvPicPr>
          <p:nvPr>
            <p:ph sz="quarter" idx="3"/>
          </p:nvPr>
        </p:nvPicPr>
        <p:blipFill>
          <a:blip r:embed="rId6" cstate="print"/>
          <a:srcRect/>
          <a:stretch>
            <a:fillRect/>
          </a:stretch>
        </p:blipFill>
        <p:spPr>
          <a:xfrm>
            <a:off x="2822575" y="1685925"/>
            <a:ext cx="6245225" cy="4162425"/>
          </a:xfrm>
          <a:noFill/>
          <a:ln/>
        </p:spPr>
      </p:pic>
      <p:pic>
        <p:nvPicPr>
          <p:cNvPr id="485382" name="Picture 6" descr="potholeincident07"/>
          <p:cNvPicPr>
            <a:picLocks noGrp="1" noChangeAspect="1" noChangeArrowheads="1"/>
          </p:cNvPicPr>
          <p:nvPr>
            <p:ph sz="quarter" idx="4"/>
          </p:nvPr>
        </p:nvPicPr>
        <p:blipFill>
          <a:blip r:embed="rId7" cstate="print"/>
          <a:srcRect/>
          <a:stretch>
            <a:fillRect/>
          </a:stretch>
        </p:blipFill>
        <p:spPr>
          <a:xfrm>
            <a:off x="2822575" y="1682750"/>
            <a:ext cx="6243638" cy="4200525"/>
          </a:xfrm>
          <a:noFill/>
          <a:ln/>
        </p:spPr>
      </p:pic>
      <p:pic>
        <p:nvPicPr>
          <p:cNvPr id="485383" name="Picture 7" descr="potholeincident08"/>
          <p:cNvPicPr>
            <a:picLocks noChangeAspect="1" noChangeArrowheads="1"/>
          </p:cNvPicPr>
          <p:nvPr/>
        </p:nvPicPr>
        <p:blipFill>
          <a:blip r:embed="rId8" cstate="print"/>
          <a:srcRect/>
          <a:stretch>
            <a:fillRect/>
          </a:stretch>
        </p:blipFill>
        <p:spPr bwMode="auto">
          <a:xfrm>
            <a:off x="2743200" y="1681163"/>
            <a:ext cx="6310313" cy="4230687"/>
          </a:xfrm>
          <a:prstGeom prst="rect">
            <a:avLst/>
          </a:prstGeom>
          <a:noFill/>
        </p:spPr>
      </p:pic>
      <p:pic>
        <p:nvPicPr>
          <p:cNvPr id="485384" name="Picture 8" descr="potholeincident09"/>
          <p:cNvPicPr>
            <a:picLocks noChangeAspect="1" noChangeArrowheads="1"/>
          </p:cNvPicPr>
          <p:nvPr/>
        </p:nvPicPr>
        <p:blipFill>
          <a:blip r:embed="rId9" cstate="print"/>
          <a:srcRect/>
          <a:stretch>
            <a:fillRect/>
          </a:stretch>
        </p:blipFill>
        <p:spPr bwMode="auto">
          <a:xfrm>
            <a:off x="2743200" y="1682750"/>
            <a:ext cx="6311900" cy="4211638"/>
          </a:xfrm>
          <a:prstGeom prst="rect">
            <a:avLst/>
          </a:prstGeom>
          <a:noFill/>
        </p:spPr>
      </p:pic>
      <p:pic>
        <p:nvPicPr>
          <p:cNvPr id="485385" name="Picture 9" descr="potholeincident11"/>
          <p:cNvPicPr>
            <a:picLocks noChangeAspect="1" noChangeArrowheads="1"/>
          </p:cNvPicPr>
          <p:nvPr/>
        </p:nvPicPr>
        <p:blipFill>
          <a:blip r:embed="rId10" cstate="print"/>
          <a:srcRect/>
          <a:stretch>
            <a:fillRect/>
          </a:stretch>
        </p:blipFill>
        <p:spPr bwMode="auto">
          <a:xfrm>
            <a:off x="2743200" y="1682750"/>
            <a:ext cx="6311900" cy="4211638"/>
          </a:xfrm>
          <a:prstGeom prst="rect">
            <a:avLst/>
          </a:prstGeom>
          <a:noFill/>
        </p:spPr>
      </p:pic>
      <p:pic>
        <p:nvPicPr>
          <p:cNvPr id="485386" name="Picture 10" descr="potholeincident12"/>
          <p:cNvPicPr>
            <a:picLocks noChangeAspect="1" noChangeArrowheads="1"/>
          </p:cNvPicPr>
          <p:nvPr/>
        </p:nvPicPr>
        <p:blipFill>
          <a:blip r:embed="rId11" cstate="print"/>
          <a:srcRect/>
          <a:stretch>
            <a:fillRect/>
          </a:stretch>
        </p:blipFill>
        <p:spPr bwMode="auto">
          <a:xfrm>
            <a:off x="2743200" y="1676400"/>
            <a:ext cx="6311900" cy="4300538"/>
          </a:xfrm>
          <a:prstGeom prst="rect">
            <a:avLst/>
          </a:prstGeom>
          <a:noFill/>
        </p:spPr>
      </p:pic>
      <p:sp>
        <p:nvSpPr>
          <p:cNvPr id="485394" name="Rectangle 18"/>
          <p:cNvSpPr>
            <a:spLocks noChangeArrowheads="1"/>
          </p:cNvSpPr>
          <p:nvPr/>
        </p:nvSpPr>
        <p:spPr bwMode="auto">
          <a:xfrm>
            <a:off x="0" y="2514600"/>
            <a:ext cx="2667000" cy="685800"/>
          </a:xfrm>
          <a:prstGeom prst="rect">
            <a:avLst/>
          </a:prstGeom>
          <a:noFill/>
          <a:ln w="9525">
            <a:noFill/>
            <a:miter lim="800000"/>
            <a:headEnd/>
            <a:tailEnd/>
          </a:ln>
          <a:effectLst/>
        </p:spPr>
        <p:txBody>
          <a:bodyPr anchor="ctr"/>
          <a:lstStyle/>
          <a:p>
            <a:pPr algn="ctr"/>
            <a:endParaRPr lang="en-US" sz="1600" b="1">
              <a:solidFill>
                <a:schemeClr val="accent2"/>
              </a:solidFill>
              <a:effectLst>
                <a:outerShdw blurRad="38100" dist="38100" dir="2700000" algn="tl">
                  <a:srgbClr val="000000"/>
                </a:outerShdw>
              </a:effectLst>
            </a:endParaRPr>
          </a:p>
        </p:txBody>
      </p:sp>
      <p:sp>
        <p:nvSpPr>
          <p:cNvPr id="485396" name="Rectangle 20"/>
          <p:cNvSpPr>
            <a:spLocks noChangeArrowheads="1"/>
          </p:cNvSpPr>
          <p:nvPr/>
        </p:nvSpPr>
        <p:spPr bwMode="auto">
          <a:xfrm>
            <a:off x="0" y="2286000"/>
            <a:ext cx="2667000" cy="685800"/>
          </a:xfrm>
          <a:prstGeom prst="rect">
            <a:avLst/>
          </a:prstGeom>
          <a:noFill/>
          <a:ln w="9525">
            <a:noFill/>
            <a:miter lim="800000"/>
            <a:headEnd/>
            <a:tailEnd/>
          </a:ln>
          <a:effectLst/>
        </p:spPr>
        <p:txBody>
          <a:bodyPr anchor="ctr"/>
          <a:lstStyle/>
          <a:p>
            <a:pPr algn="ctr"/>
            <a:endParaRPr lang="en-US" sz="1600" b="1">
              <a:solidFill>
                <a:schemeClr val="accent2"/>
              </a:solidFill>
              <a:effectLst>
                <a:outerShdw blurRad="38100" dist="38100" dir="2700000" algn="tl">
                  <a:srgbClr val="000000"/>
                </a:outerShdw>
              </a:effectLst>
            </a:endParaRPr>
          </a:p>
        </p:txBody>
      </p:sp>
      <p:sp>
        <p:nvSpPr>
          <p:cNvPr id="485401" name="Text Box 25"/>
          <p:cNvSpPr txBox="1">
            <a:spLocks noChangeArrowheads="1"/>
          </p:cNvSpPr>
          <p:nvPr/>
        </p:nvSpPr>
        <p:spPr bwMode="auto">
          <a:xfrm>
            <a:off x="152400" y="1524000"/>
            <a:ext cx="2514600" cy="4770537"/>
          </a:xfrm>
          <a:prstGeom prst="rect">
            <a:avLst/>
          </a:prstGeom>
          <a:solidFill>
            <a:srgbClr val="C0C0C0">
              <a:alpha val="33000"/>
            </a:srgbClr>
          </a:solidFill>
          <a:ln w="9525">
            <a:noFill/>
            <a:miter lim="800000"/>
            <a:headEnd/>
            <a:tailEnd/>
          </a:ln>
          <a:effectLst/>
        </p:spPr>
        <p:txBody>
          <a:bodyPr>
            <a:spAutoFit/>
          </a:bodyPr>
          <a:lstStyle/>
          <a:p>
            <a:pPr>
              <a:spcBef>
                <a:spcPct val="50000"/>
              </a:spcBef>
            </a:pPr>
            <a:r>
              <a:rPr lang="en-US" sz="1600" b="1" dirty="0">
                <a:solidFill>
                  <a:srgbClr val="FFFF00"/>
                </a:solidFill>
              </a:rPr>
              <a:t>1) Precipitation is</a:t>
            </a:r>
            <a:br>
              <a:rPr lang="en-US" sz="1600" b="1" dirty="0">
                <a:solidFill>
                  <a:srgbClr val="FFFF00"/>
                </a:solidFill>
              </a:rPr>
            </a:br>
            <a:r>
              <a:rPr lang="en-US" sz="1600" b="1" dirty="0">
                <a:solidFill>
                  <a:srgbClr val="FFFF00"/>
                </a:solidFill>
              </a:rPr>
              <a:t>important and highly variable</a:t>
            </a:r>
            <a:br>
              <a:rPr lang="en-US" sz="1600" b="1" dirty="0">
                <a:solidFill>
                  <a:srgbClr val="FFFF00"/>
                </a:solidFill>
              </a:rPr>
            </a:br>
            <a:r>
              <a:rPr lang="en-US" sz="1600" b="1" dirty="0">
                <a:solidFill>
                  <a:srgbClr val="FFFF00"/>
                </a:solidFill>
              </a:rPr>
              <a:t/>
            </a:r>
            <a:br>
              <a:rPr lang="en-US" sz="1600" b="1" dirty="0">
                <a:solidFill>
                  <a:srgbClr val="FFFF00"/>
                </a:solidFill>
              </a:rPr>
            </a:br>
            <a:r>
              <a:rPr lang="en-US" sz="1600" b="1" dirty="0">
                <a:solidFill>
                  <a:srgbClr val="FFFF00"/>
                </a:solidFill>
              </a:rPr>
              <a:t>2) Data sources are few and rain gauges are far apart</a:t>
            </a:r>
            <a:br>
              <a:rPr lang="en-US" sz="1600" b="1" dirty="0">
                <a:solidFill>
                  <a:srgbClr val="FFFF00"/>
                </a:solidFill>
              </a:rPr>
            </a:br>
            <a:r>
              <a:rPr lang="en-US" sz="1600" b="1" dirty="0">
                <a:solidFill>
                  <a:srgbClr val="FFFF00"/>
                </a:solidFill>
              </a:rPr>
              <a:t/>
            </a:r>
            <a:br>
              <a:rPr lang="en-US" sz="1600" b="1" dirty="0">
                <a:solidFill>
                  <a:srgbClr val="FFFF00"/>
                </a:solidFill>
              </a:rPr>
            </a:br>
            <a:r>
              <a:rPr lang="en-US" sz="1600" b="1" dirty="0">
                <a:solidFill>
                  <a:srgbClr val="FFFF00"/>
                </a:solidFill>
              </a:rPr>
              <a:t>3) Measurements are not always accurate (especially snow)</a:t>
            </a:r>
            <a:br>
              <a:rPr lang="en-US" sz="1600" b="1" dirty="0">
                <a:solidFill>
                  <a:srgbClr val="FFFF00"/>
                </a:solidFill>
              </a:rPr>
            </a:br>
            <a:r>
              <a:rPr lang="en-US" sz="1600" b="1" dirty="0">
                <a:solidFill>
                  <a:srgbClr val="FFFF00"/>
                </a:solidFill>
              </a:rPr>
              <a:t/>
            </a:r>
            <a:br>
              <a:rPr lang="en-US" sz="1600" b="1" dirty="0">
                <a:solidFill>
                  <a:srgbClr val="FFFF00"/>
                </a:solidFill>
              </a:rPr>
            </a:br>
            <a:r>
              <a:rPr lang="en-US" sz="1600" b="1" dirty="0">
                <a:solidFill>
                  <a:srgbClr val="FFFF00"/>
                </a:solidFill>
              </a:rPr>
              <a:t>4) Floods and Drought are a part of </a:t>
            </a:r>
            <a:r>
              <a:rPr lang="en-US" sz="1600" b="1" dirty="0" smtClean="0">
                <a:solidFill>
                  <a:srgbClr val="FFFF00"/>
                </a:solidFill>
              </a:rPr>
              <a:t>a “normal</a:t>
            </a:r>
            <a:r>
              <a:rPr lang="en-US" sz="1600" b="1" dirty="0">
                <a:solidFill>
                  <a:srgbClr val="FFFF00"/>
                </a:solidFill>
              </a:rPr>
              <a:t>” </a:t>
            </a:r>
            <a:r>
              <a:rPr lang="en-US" sz="1600" b="1" dirty="0" smtClean="0">
                <a:solidFill>
                  <a:srgbClr val="FFFF00"/>
                </a:solidFill>
              </a:rPr>
              <a:t>climate cycle </a:t>
            </a:r>
            <a:r>
              <a:rPr lang="en-US" sz="1600" b="1" dirty="0">
                <a:solidFill>
                  <a:srgbClr val="FFFF00"/>
                </a:solidFill>
              </a:rPr>
              <a:t/>
            </a:r>
            <a:br>
              <a:rPr lang="en-US" sz="1600" b="1" dirty="0">
                <a:solidFill>
                  <a:srgbClr val="FFFF00"/>
                </a:solidFill>
              </a:rPr>
            </a:br>
            <a:r>
              <a:rPr lang="en-US" sz="1600" b="1" dirty="0">
                <a:solidFill>
                  <a:srgbClr val="FFFF00"/>
                </a:solidFill>
              </a:rPr>
              <a:t/>
            </a:r>
            <a:br>
              <a:rPr lang="en-US" sz="1600" b="1" dirty="0">
                <a:solidFill>
                  <a:srgbClr val="FFFF00"/>
                </a:solidFill>
              </a:rPr>
            </a:br>
            <a:r>
              <a:rPr lang="en-US" sz="1600" b="1" dirty="0">
                <a:solidFill>
                  <a:srgbClr val="FFFF00"/>
                </a:solidFill>
              </a:rPr>
              <a:t>5) </a:t>
            </a:r>
            <a:r>
              <a:rPr lang="en-US" sz="1600" b="1" dirty="0" smtClean="0">
                <a:solidFill>
                  <a:srgbClr val="FFFF00"/>
                </a:solidFill>
              </a:rPr>
              <a:t>Storm reports </a:t>
            </a:r>
            <a:r>
              <a:rPr lang="en-US" sz="1600" b="1" dirty="0" smtClean="0">
                <a:solidFill>
                  <a:srgbClr val="FFFF00"/>
                </a:solidFill>
                <a:effectLst>
                  <a:outerShdw blurRad="38100" dist="38100" dir="2700000" algn="tl">
                    <a:srgbClr val="000000">
                      <a:alpha val="43137"/>
                    </a:srgbClr>
                  </a:outerShdw>
                </a:effectLst>
              </a:rPr>
              <a:t>can and do save lives</a:t>
            </a:r>
            <a:r>
              <a:rPr lang="en-US" sz="1600" b="1" dirty="0" smtClean="0">
                <a:solidFill>
                  <a:srgbClr val="FFFF00"/>
                </a:solidFill>
              </a:rPr>
              <a:t>!</a:t>
            </a:r>
            <a:r>
              <a:rPr lang="en-US" sz="1600" b="1" dirty="0">
                <a:solidFill>
                  <a:schemeClr val="accent2"/>
                </a:solidFill>
                <a:effectLst>
                  <a:outerShdw blurRad="38100" dist="38100" dir="2700000" algn="tl">
                    <a:srgbClr val="000000"/>
                  </a:outerShdw>
                </a:effectLst>
              </a:rPr>
              <a:t/>
            </a:r>
            <a:br>
              <a:rPr lang="en-US" sz="1600" b="1" dirty="0">
                <a:solidFill>
                  <a:schemeClr val="accent2"/>
                </a:solidFill>
                <a:effectLst>
                  <a:outerShdw blurRad="38100" dist="38100" dir="2700000" algn="tl">
                    <a:srgbClr val="000000"/>
                  </a:outerShdw>
                </a:effectLst>
              </a:rPr>
            </a:br>
            <a:endParaRPr lang="en-US" sz="1600" b="1" dirty="0">
              <a:solidFill>
                <a:schemeClr val="accent2"/>
              </a:solidFill>
              <a:effectLst>
                <a:outerShdw blurRad="38100" dist="38100" dir="2700000" algn="tl">
                  <a:srgbClr val="000000"/>
                </a:outerShdw>
              </a:effectLst>
            </a:endParaRPr>
          </a:p>
        </p:txBody>
      </p:sp>
      <p:sp>
        <p:nvSpPr>
          <p:cNvPr id="14" name="Text Box 3"/>
          <p:cNvSpPr txBox="1">
            <a:spLocks noChangeArrowheads="1"/>
          </p:cNvSpPr>
          <p:nvPr/>
        </p:nvSpPr>
        <p:spPr bwMode="auto">
          <a:xfrm>
            <a:off x="762000" y="0"/>
            <a:ext cx="7772400" cy="641350"/>
          </a:xfrm>
          <a:prstGeom prst="rect">
            <a:avLst/>
          </a:prstGeom>
          <a:noFill/>
          <a:ln w="9525">
            <a:noFill/>
            <a:miter lim="800000"/>
            <a:headEnd/>
            <a:tailEnd/>
          </a:ln>
          <a:effectLst/>
        </p:spPr>
        <p:txBody>
          <a:bodyPr>
            <a:spAutoFit/>
          </a:bodyPr>
          <a:lstStyle/>
          <a:p>
            <a:pPr algn="ctr">
              <a:spcBef>
                <a:spcPct val="50000"/>
              </a:spcBef>
            </a:pPr>
            <a:r>
              <a:rPr lang="en-US" sz="3600" b="1" dirty="0" smtClean="0">
                <a:solidFill>
                  <a:schemeClr val="bg1"/>
                </a:solidFill>
              </a:rPr>
              <a:t>Why CoCoRaHS?</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5379"/>
                                        </p:tgtEl>
                                        <p:attrNameLst>
                                          <p:attrName>style.visibility</p:attrName>
                                        </p:attrNameLst>
                                      </p:cBhvr>
                                      <p:to>
                                        <p:strVal val="visible"/>
                                      </p:to>
                                    </p:set>
                                    <p:anim calcmode="lin" valueType="num">
                                      <p:cBhvr additive="base">
                                        <p:cTn id="7" dur="500" fill="hold"/>
                                        <p:tgtEl>
                                          <p:spTgt spid="485379"/>
                                        </p:tgtEl>
                                        <p:attrNameLst>
                                          <p:attrName>ppt_x</p:attrName>
                                        </p:attrNameLst>
                                      </p:cBhvr>
                                      <p:tavLst>
                                        <p:tav tm="0">
                                          <p:val>
                                            <p:strVal val="#ppt_x"/>
                                          </p:val>
                                        </p:tav>
                                        <p:tav tm="100000">
                                          <p:val>
                                            <p:strVal val="#ppt_x"/>
                                          </p:val>
                                        </p:tav>
                                      </p:tavLst>
                                    </p:anim>
                                    <p:anim calcmode="lin" valueType="num">
                                      <p:cBhvr additive="base">
                                        <p:cTn id="8" dur="500" fill="hold"/>
                                        <p:tgtEl>
                                          <p:spTgt spid="48537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3000"/>
                                  </p:stCondLst>
                                  <p:childTnLst>
                                    <p:set>
                                      <p:cBhvr>
                                        <p:cTn id="11" dur="1" fill="hold">
                                          <p:stCondLst>
                                            <p:cond delay="0"/>
                                          </p:stCondLst>
                                        </p:cTn>
                                        <p:tgtEl>
                                          <p:spTgt spid="485380"/>
                                        </p:tgtEl>
                                        <p:attrNameLst>
                                          <p:attrName>style.visibility</p:attrName>
                                        </p:attrNameLst>
                                      </p:cBhvr>
                                      <p:to>
                                        <p:strVal val="visible"/>
                                      </p:to>
                                    </p:set>
                                    <p:anim calcmode="lin" valueType="num">
                                      <p:cBhvr additive="base">
                                        <p:cTn id="12" dur="500" fill="hold"/>
                                        <p:tgtEl>
                                          <p:spTgt spid="485380"/>
                                        </p:tgtEl>
                                        <p:attrNameLst>
                                          <p:attrName>ppt_x</p:attrName>
                                        </p:attrNameLst>
                                      </p:cBhvr>
                                      <p:tavLst>
                                        <p:tav tm="0">
                                          <p:val>
                                            <p:strVal val="#ppt_x"/>
                                          </p:val>
                                        </p:tav>
                                        <p:tav tm="100000">
                                          <p:val>
                                            <p:strVal val="#ppt_x"/>
                                          </p:val>
                                        </p:tav>
                                      </p:tavLst>
                                    </p:anim>
                                    <p:anim calcmode="lin" valueType="num">
                                      <p:cBhvr additive="base">
                                        <p:cTn id="13" dur="500" fill="hold"/>
                                        <p:tgtEl>
                                          <p:spTgt spid="485380"/>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nodeType="afterEffect">
                                  <p:stCondLst>
                                    <p:cond delay="3000"/>
                                  </p:stCondLst>
                                  <p:childTnLst>
                                    <p:set>
                                      <p:cBhvr>
                                        <p:cTn id="16" dur="1" fill="hold">
                                          <p:stCondLst>
                                            <p:cond delay="0"/>
                                          </p:stCondLst>
                                        </p:cTn>
                                        <p:tgtEl>
                                          <p:spTgt spid="485382"/>
                                        </p:tgtEl>
                                        <p:attrNameLst>
                                          <p:attrName>style.visibility</p:attrName>
                                        </p:attrNameLst>
                                      </p:cBhvr>
                                      <p:to>
                                        <p:strVal val="visible"/>
                                      </p:to>
                                    </p:set>
                                    <p:anim calcmode="lin" valueType="num">
                                      <p:cBhvr additive="base">
                                        <p:cTn id="17" dur="500" fill="hold"/>
                                        <p:tgtEl>
                                          <p:spTgt spid="485382"/>
                                        </p:tgtEl>
                                        <p:attrNameLst>
                                          <p:attrName>ppt_x</p:attrName>
                                        </p:attrNameLst>
                                      </p:cBhvr>
                                      <p:tavLst>
                                        <p:tav tm="0">
                                          <p:val>
                                            <p:strVal val="#ppt_x"/>
                                          </p:val>
                                        </p:tav>
                                        <p:tav tm="100000">
                                          <p:val>
                                            <p:strVal val="#ppt_x"/>
                                          </p:val>
                                        </p:tav>
                                      </p:tavLst>
                                    </p:anim>
                                    <p:anim calcmode="lin" valueType="num">
                                      <p:cBhvr additive="base">
                                        <p:cTn id="18" dur="500" fill="hold"/>
                                        <p:tgtEl>
                                          <p:spTgt spid="485382"/>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nodeType="afterEffect">
                                  <p:stCondLst>
                                    <p:cond delay="3000"/>
                                  </p:stCondLst>
                                  <p:childTnLst>
                                    <p:set>
                                      <p:cBhvr>
                                        <p:cTn id="21" dur="1" fill="hold">
                                          <p:stCondLst>
                                            <p:cond delay="0"/>
                                          </p:stCondLst>
                                        </p:cTn>
                                        <p:tgtEl>
                                          <p:spTgt spid="485383"/>
                                        </p:tgtEl>
                                        <p:attrNameLst>
                                          <p:attrName>style.visibility</p:attrName>
                                        </p:attrNameLst>
                                      </p:cBhvr>
                                      <p:to>
                                        <p:strVal val="visible"/>
                                      </p:to>
                                    </p:set>
                                    <p:anim calcmode="lin" valueType="num">
                                      <p:cBhvr additive="base">
                                        <p:cTn id="22" dur="500" fill="hold"/>
                                        <p:tgtEl>
                                          <p:spTgt spid="485383"/>
                                        </p:tgtEl>
                                        <p:attrNameLst>
                                          <p:attrName>ppt_x</p:attrName>
                                        </p:attrNameLst>
                                      </p:cBhvr>
                                      <p:tavLst>
                                        <p:tav tm="0">
                                          <p:val>
                                            <p:strVal val="#ppt_x"/>
                                          </p:val>
                                        </p:tav>
                                        <p:tav tm="100000">
                                          <p:val>
                                            <p:strVal val="#ppt_x"/>
                                          </p:val>
                                        </p:tav>
                                      </p:tavLst>
                                    </p:anim>
                                    <p:anim calcmode="lin" valueType="num">
                                      <p:cBhvr additive="base">
                                        <p:cTn id="23" dur="500" fill="hold"/>
                                        <p:tgtEl>
                                          <p:spTgt spid="485383"/>
                                        </p:tgtEl>
                                        <p:attrNameLst>
                                          <p:attrName>ppt_y</p:attrName>
                                        </p:attrNameLst>
                                      </p:cBhvr>
                                      <p:tavLst>
                                        <p:tav tm="0">
                                          <p:val>
                                            <p:strVal val="1+#ppt_h/2"/>
                                          </p:val>
                                        </p:tav>
                                        <p:tav tm="100000">
                                          <p:val>
                                            <p:strVal val="#ppt_y"/>
                                          </p:val>
                                        </p:tav>
                                      </p:tavLst>
                                    </p:anim>
                                  </p:childTnLst>
                                </p:cTn>
                              </p:par>
                            </p:childTnLst>
                          </p:cTn>
                        </p:par>
                        <p:par>
                          <p:cTn id="24" fill="hold">
                            <p:stCondLst>
                              <p:cond delay="11000"/>
                            </p:stCondLst>
                            <p:childTnLst>
                              <p:par>
                                <p:cTn id="25" presetID="2" presetClass="entr" presetSubtype="4" fill="hold" nodeType="afterEffect">
                                  <p:stCondLst>
                                    <p:cond delay="3000"/>
                                  </p:stCondLst>
                                  <p:childTnLst>
                                    <p:set>
                                      <p:cBhvr>
                                        <p:cTn id="26" dur="1" fill="hold">
                                          <p:stCondLst>
                                            <p:cond delay="0"/>
                                          </p:stCondLst>
                                        </p:cTn>
                                        <p:tgtEl>
                                          <p:spTgt spid="485384"/>
                                        </p:tgtEl>
                                        <p:attrNameLst>
                                          <p:attrName>style.visibility</p:attrName>
                                        </p:attrNameLst>
                                      </p:cBhvr>
                                      <p:to>
                                        <p:strVal val="visible"/>
                                      </p:to>
                                    </p:set>
                                    <p:anim calcmode="lin" valueType="num">
                                      <p:cBhvr additive="base">
                                        <p:cTn id="27" dur="500" fill="hold"/>
                                        <p:tgtEl>
                                          <p:spTgt spid="485384"/>
                                        </p:tgtEl>
                                        <p:attrNameLst>
                                          <p:attrName>ppt_x</p:attrName>
                                        </p:attrNameLst>
                                      </p:cBhvr>
                                      <p:tavLst>
                                        <p:tav tm="0">
                                          <p:val>
                                            <p:strVal val="#ppt_x"/>
                                          </p:val>
                                        </p:tav>
                                        <p:tav tm="100000">
                                          <p:val>
                                            <p:strVal val="#ppt_x"/>
                                          </p:val>
                                        </p:tav>
                                      </p:tavLst>
                                    </p:anim>
                                    <p:anim calcmode="lin" valueType="num">
                                      <p:cBhvr additive="base">
                                        <p:cTn id="28" dur="500" fill="hold"/>
                                        <p:tgtEl>
                                          <p:spTgt spid="485384"/>
                                        </p:tgtEl>
                                        <p:attrNameLst>
                                          <p:attrName>ppt_y</p:attrName>
                                        </p:attrNameLst>
                                      </p:cBhvr>
                                      <p:tavLst>
                                        <p:tav tm="0">
                                          <p:val>
                                            <p:strVal val="1+#ppt_h/2"/>
                                          </p:val>
                                        </p:tav>
                                        <p:tav tm="100000">
                                          <p:val>
                                            <p:strVal val="#ppt_y"/>
                                          </p:val>
                                        </p:tav>
                                      </p:tavLst>
                                    </p:anim>
                                  </p:childTnLst>
                                </p:cTn>
                              </p:par>
                            </p:childTnLst>
                          </p:cTn>
                        </p:par>
                        <p:par>
                          <p:cTn id="29" fill="hold">
                            <p:stCondLst>
                              <p:cond delay="14500"/>
                            </p:stCondLst>
                            <p:childTnLst>
                              <p:par>
                                <p:cTn id="30" presetID="2" presetClass="entr" presetSubtype="4" fill="hold" nodeType="afterEffect">
                                  <p:stCondLst>
                                    <p:cond delay="3000"/>
                                  </p:stCondLst>
                                  <p:childTnLst>
                                    <p:set>
                                      <p:cBhvr>
                                        <p:cTn id="31" dur="1" fill="hold">
                                          <p:stCondLst>
                                            <p:cond delay="0"/>
                                          </p:stCondLst>
                                        </p:cTn>
                                        <p:tgtEl>
                                          <p:spTgt spid="485385"/>
                                        </p:tgtEl>
                                        <p:attrNameLst>
                                          <p:attrName>style.visibility</p:attrName>
                                        </p:attrNameLst>
                                      </p:cBhvr>
                                      <p:to>
                                        <p:strVal val="visible"/>
                                      </p:to>
                                    </p:set>
                                    <p:anim calcmode="lin" valueType="num">
                                      <p:cBhvr additive="base">
                                        <p:cTn id="32" dur="500" fill="hold"/>
                                        <p:tgtEl>
                                          <p:spTgt spid="485385"/>
                                        </p:tgtEl>
                                        <p:attrNameLst>
                                          <p:attrName>ppt_x</p:attrName>
                                        </p:attrNameLst>
                                      </p:cBhvr>
                                      <p:tavLst>
                                        <p:tav tm="0">
                                          <p:val>
                                            <p:strVal val="#ppt_x"/>
                                          </p:val>
                                        </p:tav>
                                        <p:tav tm="100000">
                                          <p:val>
                                            <p:strVal val="#ppt_x"/>
                                          </p:val>
                                        </p:tav>
                                      </p:tavLst>
                                    </p:anim>
                                    <p:anim calcmode="lin" valueType="num">
                                      <p:cBhvr additive="base">
                                        <p:cTn id="33" dur="500" fill="hold"/>
                                        <p:tgtEl>
                                          <p:spTgt spid="485385"/>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3000"/>
                                  </p:stCondLst>
                                  <p:childTnLst>
                                    <p:set>
                                      <p:cBhvr>
                                        <p:cTn id="36" dur="1" fill="hold">
                                          <p:stCondLst>
                                            <p:cond delay="0"/>
                                          </p:stCondLst>
                                        </p:cTn>
                                        <p:tgtEl>
                                          <p:spTgt spid="485386"/>
                                        </p:tgtEl>
                                        <p:attrNameLst>
                                          <p:attrName>style.visibility</p:attrName>
                                        </p:attrNameLst>
                                      </p:cBhvr>
                                      <p:to>
                                        <p:strVal val="visible"/>
                                      </p:to>
                                    </p:set>
                                    <p:anim calcmode="lin" valueType="num">
                                      <p:cBhvr additive="base">
                                        <p:cTn id="37" dur="500" fill="hold"/>
                                        <p:tgtEl>
                                          <p:spTgt spid="485386"/>
                                        </p:tgtEl>
                                        <p:attrNameLst>
                                          <p:attrName>ppt_x</p:attrName>
                                        </p:attrNameLst>
                                      </p:cBhvr>
                                      <p:tavLst>
                                        <p:tav tm="0">
                                          <p:val>
                                            <p:strVal val="#ppt_x"/>
                                          </p:val>
                                        </p:tav>
                                        <p:tav tm="100000">
                                          <p:val>
                                            <p:strVal val="#ppt_x"/>
                                          </p:val>
                                        </p:tav>
                                      </p:tavLst>
                                    </p:anim>
                                    <p:anim calcmode="lin" valueType="num">
                                      <p:cBhvr additive="base">
                                        <p:cTn id="38" dur="500" fill="hold"/>
                                        <p:tgtEl>
                                          <p:spTgt spid="485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1424.jpg"/>
          <p:cNvPicPr>
            <a:picLocks noChangeAspect="1"/>
          </p:cNvPicPr>
          <p:nvPr/>
        </p:nvPicPr>
        <p:blipFill>
          <a:blip r:embed="rId3" cstate="print"/>
          <a:stretch>
            <a:fillRect/>
          </a:stretch>
        </p:blipFill>
        <p:spPr>
          <a:xfrm>
            <a:off x="-381000" y="-247650"/>
            <a:ext cx="9677400" cy="7258050"/>
          </a:xfrm>
          <a:prstGeom prst="rect">
            <a:avLst/>
          </a:prstGeom>
        </p:spPr>
      </p:pic>
      <p:pic>
        <p:nvPicPr>
          <p:cNvPr id="12" name="Picture 11" descr="1424.jpg"/>
          <p:cNvPicPr>
            <a:picLocks noChangeAspect="1"/>
          </p:cNvPicPr>
          <p:nvPr/>
        </p:nvPicPr>
        <p:blipFill>
          <a:blip r:embed="rId3" cstate="print"/>
          <a:stretch>
            <a:fillRect/>
          </a:stretch>
        </p:blipFill>
        <p:spPr>
          <a:xfrm>
            <a:off x="-533400" y="-400050"/>
            <a:ext cx="9677400" cy="7258050"/>
          </a:xfrm>
          <a:prstGeom prst="rect">
            <a:avLst/>
          </a:prstGeom>
        </p:spPr>
      </p:pic>
      <p:pic>
        <p:nvPicPr>
          <p:cNvPr id="489474" name="Picture 2" descr="indcb"/>
          <p:cNvPicPr>
            <a:picLocks noChangeAspect="1" noChangeArrowheads="1"/>
          </p:cNvPicPr>
          <p:nvPr/>
        </p:nvPicPr>
        <p:blipFill>
          <a:blip r:embed="rId4" cstate="print"/>
          <a:srcRect/>
          <a:stretch>
            <a:fillRect/>
          </a:stretch>
        </p:blipFill>
        <p:spPr bwMode="auto">
          <a:xfrm>
            <a:off x="4648200" y="4572000"/>
            <a:ext cx="1828800" cy="1746250"/>
          </a:xfrm>
          <a:prstGeom prst="rect">
            <a:avLst/>
          </a:prstGeom>
          <a:noFill/>
        </p:spPr>
      </p:pic>
      <p:sp>
        <p:nvSpPr>
          <p:cNvPr id="489475" name="Text Box 3"/>
          <p:cNvSpPr txBox="1">
            <a:spLocks noChangeArrowheads="1"/>
          </p:cNvSpPr>
          <p:nvPr/>
        </p:nvSpPr>
        <p:spPr bwMode="auto">
          <a:xfrm>
            <a:off x="1600200" y="0"/>
            <a:ext cx="6477000" cy="641350"/>
          </a:xfrm>
          <a:prstGeom prst="rect">
            <a:avLst/>
          </a:prstGeom>
          <a:noFill/>
          <a:ln w="9525">
            <a:noFill/>
            <a:miter lim="800000"/>
            <a:headEnd/>
            <a:tailEnd/>
          </a:ln>
          <a:effectLst/>
        </p:spPr>
        <p:txBody>
          <a:bodyPr>
            <a:spAutoFit/>
          </a:bodyPr>
          <a:lstStyle/>
          <a:p>
            <a:pPr>
              <a:spcBef>
                <a:spcPct val="50000"/>
              </a:spcBef>
            </a:pPr>
            <a:r>
              <a:rPr lang="en-US" sz="3600" b="1" dirty="0">
                <a:solidFill>
                  <a:schemeClr val="bg1"/>
                </a:solidFill>
              </a:rPr>
              <a:t>Who uses CoCoRaHS data?</a:t>
            </a:r>
          </a:p>
        </p:txBody>
      </p:sp>
      <p:sp>
        <p:nvSpPr>
          <p:cNvPr id="489476" name="Text Box 4"/>
          <p:cNvSpPr txBox="1">
            <a:spLocks noChangeArrowheads="1"/>
          </p:cNvSpPr>
          <p:nvPr/>
        </p:nvSpPr>
        <p:spPr bwMode="auto">
          <a:xfrm>
            <a:off x="152400" y="1066800"/>
            <a:ext cx="4343400" cy="5426075"/>
          </a:xfrm>
          <a:prstGeom prst="rect">
            <a:avLst/>
          </a:prstGeom>
          <a:solidFill>
            <a:srgbClr val="C0C0C0">
              <a:alpha val="35001"/>
            </a:srgbClr>
          </a:solidFill>
          <a:ln w="9525">
            <a:noFill/>
            <a:miter lim="800000"/>
            <a:headEnd/>
            <a:tailEnd/>
          </a:ln>
          <a:effectLst/>
        </p:spPr>
        <p:txBody>
          <a:bodyPr>
            <a:spAutoFit/>
          </a:bodyPr>
          <a:lstStyle/>
          <a:p>
            <a:pPr>
              <a:spcBef>
                <a:spcPct val="50000"/>
              </a:spcBef>
            </a:pPr>
            <a:r>
              <a:rPr lang="en-US" sz="2000" b="1" dirty="0">
                <a:solidFill>
                  <a:srgbClr val="F4FCAA"/>
                </a:solidFill>
              </a:rPr>
              <a:t>National Weather Service </a:t>
            </a:r>
          </a:p>
          <a:p>
            <a:pPr>
              <a:spcBef>
                <a:spcPct val="50000"/>
              </a:spcBef>
            </a:pPr>
            <a:r>
              <a:rPr lang="en-US" sz="2000" b="1" dirty="0">
                <a:solidFill>
                  <a:srgbClr val="F4FCAA"/>
                </a:solidFill>
              </a:rPr>
              <a:t>NASA</a:t>
            </a:r>
          </a:p>
          <a:p>
            <a:pPr>
              <a:spcBef>
                <a:spcPct val="50000"/>
              </a:spcBef>
            </a:pPr>
            <a:r>
              <a:rPr lang="en-US" sz="2000" b="1" dirty="0" smtClean="0">
                <a:solidFill>
                  <a:srgbClr val="F4FCAA"/>
                </a:solidFill>
              </a:rPr>
              <a:t>Private </a:t>
            </a:r>
            <a:r>
              <a:rPr lang="en-US" sz="2000" b="1" dirty="0">
                <a:solidFill>
                  <a:srgbClr val="F4FCAA"/>
                </a:solidFill>
              </a:rPr>
              <a:t>sector meteorologists </a:t>
            </a:r>
          </a:p>
          <a:p>
            <a:pPr>
              <a:spcBef>
                <a:spcPct val="50000"/>
              </a:spcBef>
            </a:pPr>
            <a:r>
              <a:rPr lang="en-US" sz="2000" b="1" dirty="0">
                <a:solidFill>
                  <a:srgbClr val="F4FCAA"/>
                </a:solidFill>
              </a:rPr>
              <a:t>H</a:t>
            </a:r>
            <a:r>
              <a:rPr lang="en-US" sz="2000" b="1" dirty="0" smtClean="0">
                <a:solidFill>
                  <a:srgbClr val="F4FCAA"/>
                </a:solidFill>
              </a:rPr>
              <a:t>ydrologists /climatologists</a:t>
            </a:r>
            <a:endParaRPr lang="en-US" sz="2000" b="1" dirty="0">
              <a:solidFill>
                <a:srgbClr val="F4FCAA"/>
              </a:solidFill>
            </a:endParaRPr>
          </a:p>
          <a:p>
            <a:pPr>
              <a:spcBef>
                <a:spcPct val="50000"/>
              </a:spcBef>
            </a:pPr>
            <a:r>
              <a:rPr lang="en-US" sz="2000" b="1" dirty="0">
                <a:solidFill>
                  <a:srgbClr val="F4FCAA"/>
                </a:solidFill>
              </a:rPr>
              <a:t>E</a:t>
            </a:r>
            <a:r>
              <a:rPr lang="en-US" sz="2000" b="1" dirty="0" smtClean="0">
                <a:solidFill>
                  <a:srgbClr val="F4FCAA"/>
                </a:solidFill>
              </a:rPr>
              <a:t>mergency </a:t>
            </a:r>
            <a:r>
              <a:rPr lang="en-US" sz="2000" b="1" dirty="0">
                <a:solidFill>
                  <a:srgbClr val="F4FCAA"/>
                </a:solidFill>
              </a:rPr>
              <a:t>managers </a:t>
            </a:r>
          </a:p>
          <a:p>
            <a:pPr>
              <a:spcBef>
                <a:spcPct val="50000"/>
              </a:spcBef>
            </a:pPr>
            <a:r>
              <a:rPr lang="en-US" sz="2000" b="1" dirty="0" smtClean="0">
                <a:solidFill>
                  <a:srgbClr val="F4FCAA"/>
                </a:solidFill>
              </a:rPr>
              <a:t>City </a:t>
            </a:r>
            <a:r>
              <a:rPr lang="en-US" sz="2000" b="1" dirty="0">
                <a:solidFill>
                  <a:srgbClr val="F4FCAA"/>
                </a:solidFill>
              </a:rPr>
              <a:t>planners and utilities</a:t>
            </a:r>
          </a:p>
          <a:p>
            <a:pPr>
              <a:spcBef>
                <a:spcPct val="50000"/>
              </a:spcBef>
            </a:pPr>
            <a:r>
              <a:rPr lang="en-US" sz="2000" b="1" dirty="0">
                <a:solidFill>
                  <a:srgbClr val="F4FCAA"/>
                </a:solidFill>
              </a:rPr>
              <a:t>I</a:t>
            </a:r>
            <a:r>
              <a:rPr lang="en-US" sz="2000" b="1" dirty="0" smtClean="0">
                <a:solidFill>
                  <a:srgbClr val="F4FCAA"/>
                </a:solidFill>
              </a:rPr>
              <a:t>nsurance </a:t>
            </a:r>
            <a:r>
              <a:rPr lang="en-US" sz="2000" b="1" dirty="0">
                <a:solidFill>
                  <a:srgbClr val="F4FCAA"/>
                </a:solidFill>
              </a:rPr>
              <a:t>adjusters </a:t>
            </a:r>
          </a:p>
          <a:p>
            <a:pPr>
              <a:spcBef>
                <a:spcPct val="50000"/>
              </a:spcBef>
            </a:pPr>
            <a:r>
              <a:rPr lang="en-US" sz="2000" b="1" dirty="0">
                <a:solidFill>
                  <a:srgbClr val="F4FCAA"/>
                </a:solidFill>
              </a:rPr>
              <a:t>USDA </a:t>
            </a:r>
          </a:p>
          <a:p>
            <a:pPr>
              <a:spcBef>
                <a:spcPct val="50000"/>
              </a:spcBef>
            </a:pPr>
            <a:r>
              <a:rPr lang="en-US" sz="2000" b="1" dirty="0" smtClean="0">
                <a:solidFill>
                  <a:srgbClr val="F4FCAA"/>
                </a:solidFill>
              </a:rPr>
              <a:t>Engineers </a:t>
            </a:r>
            <a:endParaRPr lang="en-US" sz="2000" b="1" dirty="0">
              <a:solidFill>
                <a:srgbClr val="F4FCAA"/>
              </a:solidFill>
            </a:endParaRPr>
          </a:p>
          <a:p>
            <a:pPr>
              <a:spcBef>
                <a:spcPct val="50000"/>
              </a:spcBef>
            </a:pPr>
            <a:r>
              <a:rPr lang="en-US" sz="2000" b="1" dirty="0" smtClean="0">
                <a:solidFill>
                  <a:srgbClr val="F4FCAA"/>
                </a:solidFill>
              </a:rPr>
              <a:t>Ranchers </a:t>
            </a:r>
            <a:r>
              <a:rPr lang="en-US" sz="2000" b="1" dirty="0">
                <a:solidFill>
                  <a:srgbClr val="F4FCAA"/>
                </a:solidFill>
              </a:rPr>
              <a:t>and farmers </a:t>
            </a:r>
          </a:p>
          <a:p>
            <a:pPr>
              <a:spcBef>
                <a:spcPct val="50000"/>
              </a:spcBef>
            </a:pPr>
            <a:r>
              <a:rPr lang="en-US" sz="2000" b="1" dirty="0" smtClean="0">
                <a:solidFill>
                  <a:srgbClr val="F4FCAA"/>
                </a:solidFill>
              </a:rPr>
              <a:t>Researchers </a:t>
            </a:r>
            <a:r>
              <a:rPr lang="en-US" sz="2000" b="1" dirty="0">
                <a:solidFill>
                  <a:srgbClr val="F4FCAA"/>
                </a:solidFill>
              </a:rPr>
              <a:t>and scientists</a:t>
            </a:r>
          </a:p>
          <a:p>
            <a:pPr>
              <a:spcBef>
                <a:spcPct val="50000"/>
              </a:spcBef>
            </a:pPr>
            <a:r>
              <a:rPr lang="en-US" sz="2000" b="1" dirty="0" smtClean="0">
                <a:solidFill>
                  <a:srgbClr val="F4FCAA"/>
                </a:solidFill>
              </a:rPr>
              <a:t>…and many others</a:t>
            </a:r>
            <a:endParaRPr lang="en-US" sz="2000" b="1" dirty="0">
              <a:solidFill>
                <a:srgbClr val="F4FCAA"/>
              </a:solidFill>
            </a:endParaRPr>
          </a:p>
        </p:txBody>
      </p:sp>
      <p:pic>
        <p:nvPicPr>
          <p:cNvPr id="489477" name="Picture 5" descr="03-13 hvy rain (Elkhart)"/>
          <p:cNvPicPr>
            <a:picLocks noChangeAspect="1" noChangeArrowheads="1"/>
          </p:cNvPicPr>
          <p:nvPr/>
        </p:nvPicPr>
        <p:blipFill>
          <a:blip r:embed="rId5" cstate="print"/>
          <a:srcRect/>
          <a:stretch>
            <a:fillRect/>
          </a:stretch>
        </p:blipFill>
        <p:spPr bwMode="auto">
          <a:xfrm>
            <a:off x="5257800" y="1219200"/>
            <a:ext cx="1828800" cy="1211263"/>
          </a:xfrm>
          <a:prstGeom prst="rect">
            <a:avLst/>
          </a:prstGeom>
          <a:noFill/>
        </p:spPr>
      </p:pic>
      <p:pic>
        <p:nvPicPr>
          <p:cNvPr id="489478" name="Picture 6" descr="2_rogers_1300_5_13_02"/>
          <p:cNvPicPr>
            <a:picLocks noChangeAspect="1" noChangeArrowheads="1"/>
          </p:cNvPicPr>
          <p:nvPr/>
        </p:nvPicPr>
        <p:blipFill>
          <a:blip r:embed="rId6" cstate="print"/>
          <a:srcRect l="18535" t="15517" r="20689" b="24138"/>
          <a:stretch>
            <a:fillRect/>
          </a:stretch>
        </p:blipFill>
        <p:spPr bwMode="auto">
          <a:xfrm>
            <a:off x="6858000" y="990600"/>
            <a:ext cx="1981200" cy="1476375"/>
          </a:xfrm>
          <a:prstGeom prst="rect">
            <a:avLst/>
          </a:prstGeom>
          <a:noFill/>
        </p:spPr>
      </p:pic>
      <p:pic>
        <p:nvPicPr>
          <p:cNvPr id="489479" name="Picture 7" descr="January 22, 2005 Flood 018"/>
          <p:cNvPicPr>
            <a:picLocks noChangeAspect="1" noChangeArrowheads="1"/>
          </p:cNvPicPr>
          <p:nvPr/>
        </p:nvPicPr>
        <p:blipFill>
          <a:blip r:embed="rId7" cstate="print"/>
          <a:srcRect/>
          <a:stretch>
            <a:fillRect/>
          </a:stretch>
        </p:blipFill>
        <p:spPr bwMode="auto">
          <a:xfrm>
            <a:off x="4419600" y="2209800"/>
            <a:ext cx="1981200" cy="1485900"/>
          </a:xfrm>
          <a:prstGeom prst="rect">
            <a:avLst/>
          </a:prstGeom>
          <a:noFill/>
        </p:spPr>
      </p:pic>
      <p:pic>
        <p:nvPicPr>
          <p:cNvPr id="489480" name="Picture 8" descr="January 22, 2005 Flood 040"/>
          <p:cNvPicPr>
            <a:picLocks noChangeAspect="1" noChangeArrowheads="1"/>
          </p:cNvPicPr>
          <p:nvPr/>
        </p:nvPicPr>
        <p:blipFill>
          <a:blip r:embed="rId8" cstate="print"/>
          <a:srcRect/>
          <a:stretch>
            <a:fillRect/>
          </a:stretch>
        </p:blipFill>
        <p:spPr bwMode="auto">
          <a:xfrm>
            <a:off x="6248400" y="2362200"/>
            <a:ext cx="2209800" cy="1657350"/>
          </a:xfrm>
          <a:prstGeom prst="rect">
            <a:avLst/>
          </a:prstGeom>
          <a:noFill/>
        </p:spPr>
      </p:pic>
      <p:pic>
        <p:nvPicPr>
          <p:cNvPr id="489481" name="Picture 9" descr="miami cty purple flooded car"/>
          <p:cNvPicPr>
            <a:picLocks noChangeAspect="1" noChangeArrowheads="1"/>
          </p:cNvPicPr>
          <p:nvPr/>
        </p:nvPicPr>
        <p:blipFill>
          <a:blip r:embed="rId9" cstate="print"/>
          <a:srcRect/>
          <a:stretch>
            <a:fillRect/>
          </a:stretch>
        </p:blipFill>
        <p:spPr bwMode="auto">
          <a:xfrm>
            <a:off x="5029200" y="3581400"/>
            <a:ext cx="2133600" cy="1600200"/>
          </a:xfrm>
          <a:prstGeom prst="rect">
            <a:avLst/>
          </a:prstGeom>
          <a:noFill/>
        </p:spPr>
      </p:pic>
      <p:pic>
        <p:nvPicPr>
          <p:cNvPr id="489482" name="Picture 10" descr="vert.shuttle.dings.jpg"/>
          <p:cNvPicPr>
            <a:picLocks noChangeAspect="1" noChangeArrowheads="1"/>
          </p:cNvPicPr>
          <p:nvPr/>
        </p:nvPicPr>
        <p:blipFill>
          <a:blip r:embed="rId10" cstate="print"/>
          <a:srcRect/>
          <a:stretch>
            <a:fillRect/>
          </a:stretch>
        </p:blipFill>
        <p:spPr bwMode="auto">
          <a:xfrm>
            <a:off x="3657600" y="3581400"/>
            <a:ext cx="1603375" cy="1762125"/>
          </a:xfrm>
          <a:prstGeom prst="rect">
            <a:avLst/>
          </a:prstGeom>
          <a:noFill/>
        </p:spPr>
      </p:pic>
      <p:pic>
        <p:nvPicPr>
          <p:cNvPr id="489483" name="Picture 11" descr="cocorahs_logo_blue"/>
          <p:cNvPicPr>
            <a:picLocks noChangeAspect="1" noChangeArrowheads="1"/>
          </p:cNvPicPr>
          <p:nvPr/>
        </p:nvPicPr>
        <p:blipFill>
          <a:blip r:embed="rId11" cstate="print"/>
          <a:srcRect/>
          <a:stretch>
            <a:fillRect/>
          </a:stretch>
        </p:blipFill>
        <p:spPr bwMode="auto">
          <a:xfrm>
            <a:off x="6902450" y="4572000"/>
            <a:ext cx="2241550" cy="2286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montdrift2.jpg"/>
          <p:cNvPicPr>
            <a:picLocks noGrp="1" noChangeAspect="1"/>
          </p:cNvPicPr>
          <p:nvPr>
            <p:ph idx="1"/>
          </p:nvPr>
        </p:nvPicPr>
        <p:blipFill>
          <a:blip r:embed="rId3" cstate="print"/>
          <a:stretch>
            <a:fillRect/>
          </a:stretch>
        </p:blipFill>
        <p:spPr>
          <a:xfrm>
            <a:off x="4125383" y="1600200"/>
            <a:ext cx="5018617" cy="3763963"/>
          </a:xfrm>
        </p:spPr>
      </p:pic>
      <p:sp>
        <p:nvSpPr>
          <p:cNvPr id="2" name="Title 1"/>
          <p:cNvSpPr>
            <a:spLocks noGrp="1"/>
          </p:cNvSpPr>
          <p:nvPr>
            <p:ph type="title"/>
          </p:nvPr>
        </p:nvSpPr>
        <p:spPr/>
        <p:txBody>
          <a:bodyPr/>
          <a:lstStyle/>
          <a:p>
            <a:r>
              <a:rPr lang="en-US" dirty="0" smtClean="0"/>
              <a:t>3 Miles NW of Montague in Muskegon County</a:t>
            </a:r>
            <a:endParaRPr lang="en-US" dirty="0"/>
          </a:p>
        </p:txBody>
      </p:sp>
      <p:pic>
        <p:nvPicPr>
          <p:cNvPr id="6" name="Picture 5" descr="montdrift3.jpg"/>
          <p:cNvPicPr>
            <a:picLocks noChangeAspect="1"/>
          </p:cNvPicPr>
          <p:nvPr/>
        </p:nvPicPr>
        <p:blipFill>
          <a:blip r:embed="rId4" cstate="print"/>
          <a:stretch>
            <a:fillRect/>
          </a:stretch>
        </p:blipFill>
        <p:spPr>
          <a:xfrm>
            <a:off x="0" y="3048000"/>
            <a:ext cx="5080000" cy="38100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4.jpg"/>
          <p:cNvPicPr>
            <a:picLocks noChangeAspect="1"/>
          </p:cNvPicPr>
          <p:nvPr/>
        </p:nvPicPr>
        <p:blipFill>
          <a:blip r:embed="rId2" cstate="print"/>
          <a:stretch>
            <a:fillRect/>
          </a:stretch>
        </p:blipFill>
        <p:spPr>
          <a:xfrm>
            <a:off x="-533400" y="-400050"/>
            <a:ext cx="9677400" cy="7258050"/>
          </a:xfrm>
          <a:prstGeom prst="rect">
            <a:avLst/>
          </a:prstGeom>
        </p:spPr>
      </p:pic>
      <p:sp>
        <p:nvSpPr>
          <p:cNvPr id="6" name="Rectangle 12"/>
          <p:cNvSpPr>
            <a:spLocks noChangeArrowheads="1"/>
          </p:cNvSpPr>
          <p:nvPr/>
        </p:nvSpPr>
        <p:spPr bwMode="auto">
          <a:xfrm>
            <a:off x="685800" y="0"/>
            <a:ext cx="7924800" cy="954107"/>
          </a:xfrm>
          <a:prstGeom prst="rect">
            <a:avLst/>
          </a:prstGeom>
          <a:noFill/>
          <a:ln w="9525">
            <a:noFill/>
            <a:miter lim="800000"/>
            <a:headEnd/>
            <a:tailEnd/>
          </a:ln>
          <a:effectLst/>
        </p:spPr>
        <p:txBody>
          <a:bodyPr wrap="square">
            <a:spAutoFit/>
          </a:bodyPr>
          <a:lstStyle/>
          <a:p>
            <a:pPr algn="ctr"/>
            <a:r>
              <a:rPr lang="en-US" sz="3600" b="1" dirty="0" smtClean="0">
                <a:solidFill>
                  <a:schemeClr val="bg1"/>
                </a:solidFill>
              </a:rPr>
              <a:t>Joining CoCoRaHS</a:t>
            </a:r>
          </a:p>
          <a:p>
            <a:pPr algn="ctr"/>
            <a:endParaRPr lang="en-US" sz="2000" b="1" dirty="0">
              <a:solidFill>
                <a:srgbClr val="FFFF00"/>
              </a:solidFill>
            </a:endParaRPr>
          </a:p>
        </p:txBody>
      </p:sp>
      <p:sp>
        <p:nvSpPr>
          <p:cNvPr id="7" name="TextBox 6"/>
          <p:cNvSpPr txBox="1"/>
          <p:nvPr/>
        </p:nvSpPr>
        <p:spPr>
          <a:xfrm>
            <a:off x="304800" y="914400"/>
            <a:ext cx="8305800" cy="4893647"/>
          </a:xfrm>
          <a:prstGeom prst="rect">
            <a:avLst/>
          </a:prstGeom>
          <a:solidFill>
            <a:schemeClr val="tx1">
              <a:alpha val="50000"/>
            </a:schemeClr>
          </a:solidFill>
        </p:spPr>
        <p:txBody>
          <a:bodyPr wrap="square" rtlCol="0">
            <a:spAutoFit/>
          </a:bodyPr>
          <a:lstStyle/>
          <a:p>
            <a:r>
              <a:rPr lang="en-US" sz="2400" b="1" dirty="0" smtClean="0">
                <a:solidFill>
                  <a:schemeClr val="accent2">
                    <a:lumMod val="20000"/>
                    <a:lumOff val="80000"/>
                  </a:schemeClr>
                </a:solidFill>
              </a:rPr>
              <a:t>Things</a:t>
            </a:r>
            <a:r>
              <a:rPr lang="en-US" sz="2400" dirty="0" smtClean="0">
                <a:solidFill>
                  <a:schemeClr val="accent2">
                    <a:lumMod val="20000"/>
                    <a:lumOff val="80000"/>
                  </a:schemeClr>
                </a:solidFill>
              </a:rPr>
              <a:t> </a:t>
            </a:r>
            <a:r>
              <a:rPr lang="en-US" sz="2400" b="1" dirty="0" smtClean="0">
                <a:solidFill>
                  <a:schemeClr val="accent2">
                    <a:lumMod val="20000"/>
                    <a:lumOff val="80000"/>
                  </a:schemeClr>
                </a:solidFill>
              </a:rPr>
              <a:t>we need from you</a:t>
            </a:r>
            <a:r>
              <a:rPr lang="en-US" sz="2400" dirty="0" smtClean="0">
                <a:solidFill>
                  <a:schemeClr val="accent2">
                    <a:lumMod val="20000"/>
                    <a:lumOff val="80000"/>
                  </a:schemeClr>
                </a:solidFill>
              </a:rPr>
              <a:t>:</a:t>
            </a:r>
          </a:p>
          <a:p>
            <a:endParaRPr lang="en-US" sz="2400" dirty="0" smtClean="0">
              <a:solidFill>
                <a:schemeClr val="accent2">
                  <a:lumMod val="20000"/>
                  <a:lumOff val="80000"/>
                </a:schemeClr>
              </a:solidFill>
            </a:endParaRPr>
          </a:p>
          <a:p>
            <a:endParaRPr lang="en-US" sz="2400" dirty="0" smtClean="0">
              <a:solidFill>
                <a:schemeClr val="accent2">
                  <a:lumMod val="20000"/>
                  <a:lumOff val="80000"/>
                </a:schemeClr>
              </a:solidFill>
            </a:endParaRPr>
          </a:p>
          <a:p>
            <a:r>
              <a:rPr lang="en-US" sz="2400" dirty="0" smtClean="0">
                <a:solidFill>
                  <a:schemeClr val="accent2">
                    <a:lumMod val="20000"/>
                    <a:lumOff val="80000"/>
                  </a:schemeClr>
                </a:solidFill>
              </a:rPr>
              <a:t>				</a:t>
            </a:r>
            <a:r>
              <a:rPr lang="en-US" sz="2400" dirty="0" smtClean="0">
                <a:solidFill>
                  <a:srgbClr val="F4FCAA"/>
                </a:solidFill>
                <a:latin typeface="Bell MT" pitchFamily="18" charset="0"/>
              </a:rPr>
              <a:t>Completed application form</a:t>
            </a:r>
          </a:p>
          <a:p>
            <a:r>
              <a:rPr lang="en-US" sz="2400" dirty="0" smtClean="0">
                <a:solidFill>
                  <a:schemeClr val="accent2">
                    <a:lumMod val="20000"/>
                    <a:lumOff val="80000"/>
                  </a:schemeClr>
                </a:solidFill>
              </a:rPr>
              <a:t>				</a:t>
            </a:r>
            <a:r>
              <a:rPr lang="en-US" sz="2400" dirty="0" smtClean="0">
                <a:solidFill>
                  <a:srgbClr val="F4FCAA"/>
                </a:solidFill>
                <a:latin typeface="Bell MT" pitchFamily="18" charset="0"/>
              </a:rPr>
              <a:t>A commitment of at least one year</a:t>
            </a:r>
            <a:endParaRPr lang="en-US" sz="2400" dirty="0" smtClean="0">
              <a:solidFill>
                <a:schemeClr val="accent2">
                  <a:lumMod val="20000"/>
                  <a:lumOff val="80000"/>
                </a:schemeClr>
              </a:solidFill>
            </a:endParaRPr>
          </a:p>
          <a:p>
            <a:r>
              <a:rPr lang="en-US" sz="2400" dirty="0" smtClean="0">
                <a:solidFill>
                  <a:schemeClr val="accent2">
                    <a:lumMod val="20000"/>
                    <a:lumOff val="80000"/>
                  </a:schemeClr>
                </a:solidFill>
              </a:rPr>
              <a:t>				</a:t>
            </a:r>
            <a:r>
              <a:rPr lang="en-US" sz="2400" dirty="0" smtClean="0">
                <a:solidFill>
                  <a:srgbClr val="F4FCAA"/>
                </a:solidFill>
                <a:latin typeface="Bell MT" pitchFamily="18" charset="0"/>
              </a:rPr>
              <a:t>A sincere desire to help study and</a:t>
            </a:r>
            <a:endParaRPr lang="en-US" sz="2400" dirty="0" smtClean="0">
              <a:solidFill>
                <a:schemeClr val="accent2">
                  <a:lumMod val="20000"/>
                  <a:lumOff val="80000"/>
                </a:schemeClr>
              </a:solidFill>
            </a:endParaRPr>
          </a:p>
          <a:p>
            <a:r>
              <a:rPr lang="en-US" sz="2400" dirty="0" smtClean="0">
                <a:solidFill>
                  <a:schemeClr val="accent2">
                    <a:lumMod val="20000"/>
                    <a:lumOff val="80000"/>
                  </a:schemeClr>
                </a:solidFill>
              </a:rPr>
              <a:t>			 	</a:t>
            </a:r>
            <a:r>
              <a:rPr lang="en-US" sz="2400" dirty="0" smtClean="0">
                <a:solidFill>
                  <a:srgbClr val="F4FCAA"/>
                </a:solidFill>
                <a:latin typeface="Bell MT" pitchFamily="18" charset="0"/>
              </a:rPr>
              <a:t>   and learn about storms</a:t>
            </a:r>
            <a:endParaRPr lang="en-US" sz="2400" dirty="0" smtClean="0">
              <a:solidFill>
                <a:schemeClr val="accent2">
                  <a:lumMod val="20000"/>
                  <a:lumOff val="80000"/>
                </a:schemeClr>
              </a:solidFill>
            </a:endParaRPr>
          </a:p>
          <a:p>
            <a:endParaRPr lang="en-US" sz="2400" dirty="0" smtClean="0">
              <a:solidFill>
                <a:schemeClr val="accent2">
                  <a:lumMod val="20000"/>
                  <a:lumOff val="80000"/>
                </a:schemeClr>
              </a:solidFill>
            </a:endParaRPr>
          </a:p>
          <a:p>
            <a:r>
              <a:rPr lang="en-US" sz="2400" dirty="0" smtClean="0">
                <a:solidFill>
                  <a:schemeClr val="accent2">
                    <a:lumMod val="20000"/>
                    <a:lumOff val="80000"/>
                  </a:schemeClr>
                </a:solidFill>
              </a:rPr>
              <a:t>					</a:t>
            </a:r>
            <a:r>
              <a:rPr lang="en-US" sz="2400" b="1" i="1" dirty="0" smtClean="0">
                <a:solidFill>
                  <a:schemeClr val="accent2">
                    <a:lumMod val="20000"/>
                    <a:lumOff val="80000"/>
                  </a:schemeClr>
                </a:solidFill>
              </a:rPr>
              <a:t>THAT’S IT!</a:t>
            </a:r>
          </a:p>
          <a:p>
            <a:endParaRPr lang="en-US" sz="2400" dirty="0" smtClean="0">
              <a:solidFill>
                <a:schemeClr val="accent2">
                  <a:lumMod val="20000"/>
                  <a:lumOff val="80000"/>
                </a:schemeClr>
              </a:solidFill>
            </a:endParaRPr>
          </a:p>
          <a:p>
            <a:endParaRPr lang="en-US" sz="2400" dirty="0" smtClean="0">
              <a:solidFill>
                <a:schemeClr val="accent2">
                  <a:lumMod val="20000"/>
                  <a:lumOff val="80000"/>
                </a:schemeClr>
              </a:solidFill>
            </a:endParaRPr>
          </a:p>
          <a:p>
            <a:endParaRPr lang="en-US" sz="2400" dirty="0" smtClean="0">
              <a:solidFill>
                <a:schemeClr val="accent2">
                  <a:lumMod val="20000"/>
                  <a:lumOff val="80000"/>
                </a:schemeClr>
              </a:solidFill>
            </a:endParaRPr>
          </a:p>
          <a:p>
            <a:endParaRPr lang="en-US" sz="2400" dirty="0" smtClean="0">
              <a:solidFill>
                <a:schemeClr val="accent2">
                  <a:lumMod val="20000"/>
                  <a:lumOff val="80000"/>
                </a:schemeClr>
              </a:solidFill>
            </a:endParaRPr>
          </a:p>
        </p:txBody>
      </p:sp>
      <p:pic>
        <p:nvPicPr>
          <p:cNvPr id="8" name="Picture 4" descr="P3020600"/>
          <p:cNvPicPr>
            <a:picLocks noChangeAspect="1" noChangeArrowheads="1"/>
          </p:cNvPicPr>
          <p:nvPr/>
        </p:nvPicPr>
        <p:blipFill>
          <a:blip r:embed="rId3" cstate="print"/>
          <a:srcRect/>
          <a:stretch>
            <a:fillRect/>
          </a:stretch>
        </p:blipFill>
        <p:spPr bwMode="auto">
          <a:xfrm>
            <a:off x="457200" y="1600200"/>
            <a:ext cx="2971800" cy="3962400"/>
          </a:xfrm>
          <a:prstGeom prst="rect">
            <a:avLst/>
          </a:prstGeom>
          <a:noFill/>
          <a:ln w="19050">
            <a:solidFill>
              <a:schemeClr val="tx1"/>
            </a:solidFill>
            <a:miter lim="800000"/>
            <a:headEnd/>
            <a:tailEnd/>
          </a:ln>
          <a:effectLst/>
        </p:spPr>
      </p:pic>
      <p:pic>
        <p:nvPicPr>
          <p:cNvPr id="9" name="Picture 5" descr="P3020618"/>
          <p:cNvPicPr>
            <a:picLocks noChangeAspect="1" noChangeArrowheads="1"/>
          </p:cNvPicPr>
          <p:nvPr/>
        </p:nvPicPr>
        <p:blipFill>
          <a:blip r:embed="rId4" cstate="print"/>
          <a:srcRect/>
          <a:stretch>
            <a:fillRect/>
          </a:stretch>
        </p:blipFill>
        <p:spPr bwMode="auto">
          <a:xfrm>
            <a:off x="304800" y="3200400"/>
            <a:ext cx="3911189" cy="2933650"/>
          </a:xfrm>
          <a:prstGeom prst="rect">
            <a:avLst/>
          </a:prstGeom>
          <a:noFill/>
          <a:ln w="19050">
            <a:solidFill>
              <a:schemeClr val="accent2"/>
            </a:solidFill>
            <a:miter lim="800000"/>
            <a:headEnd/>
            <a:tailEnd/>
          </a:ln>
          <a:effectLst/>
        </p:spPr>
      </p:pic>
      <p:sp>
        <p:nvSpPr>
          <p:cNvPr id="10" name="Content Placeholder 9"/>
          <p:cNvSpPr>
            <a:spLocks noGrp="1"/>
          </p:cNvSpPr>
          <p:nvPr>
            <p:ph idx="1"/>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dissolve">
                                      <p:cBhvr>
                                        <p:cTn id="10" dur="500"/>
                                        <p:tgtEl>
                                          <p:spTgt spid="7">
                                            <p:txEl>
                                              <p:pRg st="3" end="3"/>
                                            </p:txEl>
                                          </p:spTgt>
                                        </p:tgtEl>
                                      </p:cBhvr>
                                    </p:animEffect>
                                  </p:childTnLst>
                                </p:cTn>
                              </p:par>
                            </p:childTnLst>
                          </p:cTn>
                        </p:par>
                        <p:par>
                          <p:cTn id="11" fill="hold">
                            <p:stCondLst>
                              <p:cond delay="500"/>
                            </p:stCondLst>
                            <p:childTnLst>
                              <p:par>
                                <p:cTn id="12" presetID="31" presetClass="exit" presetSubtype="0" fill="hold" nodeType="afterEffect">
                                  <p:stCondLst>
                                    <p:cond delay="3000"/>
                                  </p:stCondLst>
                                  <p:iterate type="lt">
                                    <p:tmPct val="5000"/>
                                  </p:iterate>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dissolv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
                                            <p:txEl>
                                              <p:pRg st="5" end="5"/>
                                            </p:txEl>
                                          </p:spTgt>
                                        </p:tgtEl>
                                        <p:attrNameLst>
                                          <p:attrName>style.visibility</p:attrName>
                                        </p:attrNameLst>
                                      </p:cBhvr>
                                      <p:to>
                                        <p:strVal val="visible"/>
                                      </p:to>
                                    </p:set>
                                    <p:animEffect transition="in" filter="dissolve">
                                      <p:cBhvr>
                                        <p:cTn id="30" dur="500"/>
                                        <p:tgtEl>
                                          <p:spTgt spid="7">
                                            <p:txEl>
                                              <p:pRg st="5" end="5"/>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dissolve">
                                      <p:cBhvr>
                                        <p:cTn id="33" dur="50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Effect transition="in" filter="dissolve">
                                      <p:cBhvr>
                                        <p:cTn id="38"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MOV02799.MPG">
            <a:hlinkClick r:id="" action="ppaction://media"/>
          </p:cNvPr>
          <p:cNvPicPr>
            <a:picLocks noGrp="1" noRot="1" noChangeAspect="1"/>
          </p:cNvPicPr>
          <p:nvPr>
            <p:ph idx="1"/>
            <a:videoFile r:link="rId1"/>
          </p:nvPr>
        </p:nvPicPr>
        <p:blipFill>
          <a:blip r:embed="rId3" cstate="print"/>
          <a:stretch>
            <a:fillRect/>
          </a:stretch>
        </p:blipFill>
        <p:spPr>
          <a:xfrm>
            <a:off x="133349" y="152400"/>
            <a:ext cx="8832851" cy="662463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pic>
        <p:nvPicPr>
          <p:cNvPr id="13" name="Picture 12" descr="Snowplane.jpg"/>
          <p:cNvPicPr>
            <a:picLocks noChangeAspect="1"/>
          </p:cNvPicPr>
          <p:nvPr/>
        </p:nvPicPr>
        <p:blipFill>
          <a:blip r:embed="rId3" cstate="print"/>
          <a:stretch>
            <a:fillRect/>
          </a:stretch>
        </p:blipFill>
        <p:spPr>
          <a:xfrm>
            <a:off x="6038850" y="4527659"/>
            <a:ext cx="3105150" cy="2330341"/>
          </a:xfrm>
          <a:prstGeom prst="rect">
            <a:avLst/>
          </a:prstGeom>
        </p:spPr>
      </p:pic>
      <p:pic>
        <p:nvPicPr>
          <p:cNvPr id="4" name="Picture 3" descr="DSC02976.JPE.jpg"/>
          <p:cNvPicPr>
            <a:picLocks noChangeAspect="1"/>
          </p:cNvPicPr>
          <p:nvPr/>
        </p:nvPicPr>
        <p:blipFill>
          <a:blip r:embed="rId4" cstate="print"/>
          <a:stretch>
            <a:fillRect/>
          </a:stretch>
        </p:blipFill>
        <p:spPr>
          <a:xfrm>
            <a:off x="0" y="0"/>
            <a:ext cx="4064000" cy="3048000"/>
          </a:xfrm>
          <a:prstGeom prst="rect">
            <a:avLst/>
          </a:prstGeom>
        </p:spPr>
      </p:pic>
      <p:sp>
        <p:nvSpPr>
          <p:cNvPr id="2" name="Title 1"/>
          <p:cNvSpPr>
            <a:spLocks noGrp="1"/>
          </p:cNvSpPr>
          <p:nvPr>
            <p:ph type="title"/>
          </p:nvPr>
        </p:nvSpPr>
        <p:spPr>
          <a:xfrm>
            <a:off x="457200" y="274638"/>
            <a:ext cx="8534400" cy="1143000"/>
          </a:xfrm>
        </p:spPr>
        <p:txBody>
          <a:bodyPr/>
          <a:lstStyle/>
          <a:p>
            <a:pPr algn="r"/>
            <a:r>
              <a:rPr lang="en-US" dirty="0" smtClean="0"/>
              <a:t/>
            </a:r>
            <a:br>
              <a:rPr lang="en-US" dirty="0" smtClean="0"/>
            </a:br>
            <a:r>
              <a:rPr lang="en-US" dirty="0" smtClean="0">
                <a:solidFill>
                  <a:schemeClr val="accent3">
                    <a:lumMod val="95000"/>
                  </a:schemeClr>
                </a:solidFill>
              </a:rPr>
              <a:t>Your Observations </a:t>
            </a:r>
            <a:br>
              <a:rPr lang="en-US" dirty="0" smtClean="0">
                <a:solidFill>
                  <a:schemeClr val="accent3">
                    <a:lumMod val="95000"/>
                  </a:schemeClr>
                </a:solidFill>
              </a:rPr>
            </a:br>
            <a:r>
              <a:rPr lang="en-US" dirty="0" smtClean="0">
                <a:solidFill>
                  <a:schemeClr val="accent3">
                    <a:lumMod val="95000"/>
                  </a:schemeClr>
                </a:solidFill>
              </a:rPr>
              <a:t>and Reports Count</a:t>
            </a:r>
            <a:endParaRPr lang="en-US" dirty="0">
              <a:solidFill>
                <a:schemeClr val="accent3">
                  <a:lumMod val="95000"/>
                </a:schemeClr>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We’ll cover…</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Types of Weather Observing Sites</a:t>
            </a:r>
          </a:p>
          <a:p>
            <a:r>
              <a:rPr lang="en-US" dirty="0" smtClean="0">
                <a:solidFill>
                  <a:schemeClr val="bg1"/>
                </a:solidFill>
              </a:rPr>
              <a:t>River Gages</a:t>
            </a:r>
          </a:p>
          <a:p>
            <a:r>
              <a:rPr lang="en-US" dirty="0" smtClean="0">
                <a:solidFill>
                  <a:schemeClr val="bg1"/>
                </a:solidFill>
              </a:rPr>
              <a:t>Finding Data on the web</a:t>
            </a:r>
          </a:p>
          <a:p>
            <a:r>
              <a:rPr lang="en-US" dirty="0" smtClean="0">
                <a:solidFill>
                  <a:schemeClr val="bg1"/>
                </a:solidFill>
              </a:rPr>
              <a:t>Climate Centers</a:t>
            </a:r>
          </a:p>
          <a:p>
            <a:r>
              <a:rPr lang="en-US" dirty="0" err="1" smtClean="0">
                <a:solidFill>
                  <a:schemeClr val="bg1"/>
                </a:solidFill>
              </a:rPr>
              <a:t>Cocorahs</a:t>
            </a:r>
            <a:endParaRPr lang="en-US" dirty="0" smtClean="0">
              <a:solidFill>
                <a:schemeClr val="bg1"/>
              </a:solidFill>
            </a:endParaRPr>
          </a:p>
          <a:p>
            <a:pPr lvl="1"/>
            <a:r>
              <a:rPr lang="en-US" dirty="0" smtClean="0">
                <a:solidFill>
                  <a:schemeClr val="bg1"/>
                </a:solidFill>
              </a:rPr>
              <a:t>What is it?</a:t>
            </a:r>
          </a:p>
          <a:p>
            <a:pPr lvl="1"/>
            <a:r>
              <a:rPr lang="en-US" dirty="0" smtClean="0">
                <a:solidFill>
                  <a:schemeClr val="bg1"/>
                </a:solidFill>
              </a:rPr>
              <a:t>How to join</a:t>
            </a:r>
          </a:p>
          <a:p>
            <a:pPr lvl="1"/>
            <a:r>
              <a:rPr lang="en-US" dirty="0" smtClean="0">
                <a:solidFill>
                  <a:schemeClr val="bg1"/>
                </a:solidFill>
              </a:rPr>
              <a:t>How to measure snow and ice</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481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584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686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ASOS/AWOS Airport Stations </a:t>
            </a:r>
            <a:endParaRPr lang="en-US" dirty="0">
              <a:solidFill>
                <a:schemeClr val="bg1"/>
              </a:solidFill>
            </a:endParaRPr>
          </a:p>
        </p:txBody>
      </p:sp>
      <p:pic>
        <p:nvPicPr>
          <p:cNvPr id="4" name="Content Placeholder 3" descr="DSC03538.JPG"/>
          <p:cNvPicPr>
            <a:picLocks noGrp="1" noChangeAspect="1"/>
          </p:cNvPicPr>
          <p:nvPr>
            <p:ph idx="1"/>
          </p:nvPr>
        </p:nvPicPr>
        <p:blipFill>
          <a:blip r:embed="rId3" cstate="print"/>
          <a:stretch>
            <a:fillRect/>
          </a:stretch>
        </p:blipFill>
        <p:spPr>
          <a:xfrm rot="5400000">
            <a:off x="3863710" y="1577710"/>
            <a:ext cx="6034617" cy="4525963"/>
          </a:xfrm>
        </p:spPr>
      </p:pic>
      <p:sp>
        <p:nvSpPr>
          <p:cNvPr id="5" name="TextBox 4"/>
          <p:cNvSpPr txBox="1"/>
          <p:nvPr/>
        </p:nvSpPr>
        <p:spPr>
          <a:xfrm>
            <a:off x="5181600" y="1066800"/>
            <a:ext cx="1905000" cy="381000"/>
          </a:xfrm>
          <a:prstGeom prst="rect">
            <a:avLst/>
          </a:prstGeom>
          <a:noFill/>
        </p:spPr>
        <p:txBody>
          <a:bodyPr wrap="square" rtlCol="0">
            <a:spAutoFit/>
          </a:bodyPr>
          <a:lstStyle/>
          <a:p>
            <a:r>
              <a:rPr lang="en-US" dirty="0" smtClean="0">
                <a:solidFill>
                  <a:schemeClr val="bg1"/>
                </a:solidFill>
              </a:rPr>
              <a:t>Charlotte AWOS</a:t>
            </a:r>
            <a:endParaRPr lang="en-US" dirty="0">
              <a:solidFill>
                <a:schemeClr val="bg1"/>
              </a:solidFill>
            </a:endParaRPr>
          </a:p>
        </p:txBody>
      </p:sp>
      <p:pic>
        <p:nvPicPr>
          <p:cNvPr id="6" name="Picture 5" descr="AZO_Relocation 011.jpg"/>
          <p:cNvPicPr>
            <a:picLocks noChangeAspect="1"/>
          </p:cNvPicPr>
          <p:nvPr/>
        </p:nvPicPr>
        <p:blipFill>
          <a:blip r:embed="rId4" cstate="print"/>
          <a:stretch>
            <a:fillRect/>
          </a:stretch>
        </p:blipFill>
        <p:spPr>
          <a:xfrm>
            <a:off x="0" y="838200"/>
            <a:ext cx="4572000" cy="6400800"/>
          </a:xfrm>
          <a:prstGeom prst="rect">
            <a:avLst/>
          </a:prstGeom>
        </p:spPr>
      </p:pic>
      <p:sp>
        <p:nvSpPr>
          <p:cNvPr id="7" name="TextBox 6"/>
          <p:cNvSpPr txBox="1"/>
          <p:nvPr/>
        </p:nvSpPr>
        <p:spPr>
          <a:xfrm>
            <a:off x="152400" y="1066800"/>
            <a:ext cx="2057400" cy="369332"/>
          </a:xfrm>
          <a:prstGeom prst="rect">
            <a:avLst/>
          </a:prstGeom>
          <a:noFill/>
        </p:spPr>
        <p:txBody>
          <a:bodyPr wrap="square" rtlCol="0">
            <a:spAutoFit/>
          </a:bodyPr>
          <a:lstStyle/>
          <a:p>
            <a:r>
              <a:rPr lang="en-US" dirty="0" smtClean="0">
                <a:solidFill>
                  <a:schemeClr val="bg1"/>
                </a:solidFill>
              </a:rPr>
              <a:t>Kalamazoo ASOS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27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632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rrowheads="1"/>
          </p:cNvPicPr>
          <p:nvPr/>
        </p:nvPicPr>
        <p:blipFill>
          <a:blip r:embed="rId2" cstate="print"/>
          <a:srcRect/>
          <a:stretch>
            <a:fillRect/>
          </a:stretch>
        </p:blipFill>
        <p:spPr bwMode="auto">
          <a:xfrm>
            <a:off x="381000" y="304800"/>
            <a:ext cx="8458200" cy="598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9394" name="Picture 2"/>
          <p:cNvPicPr>
            <a:picLocks noChangeArrowheads="1"/>
          </p:cNvPicPr>
          <p:nvPr/>
        </p:nvPicPr>
        <p:blipFill>
          <a:blip r:embed="rId2" cstate="print"/>
          <a:srcRect/>
          <a:stretch>
            <a:fillRect/>
          </a:stretch>
        </p:blipFill>
        <p:spPr bwMode="auto">
          <a:xfrm>
            <a:off x="457200" y="2286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4.jpg"/>
          <p:cNvPicPr>
            <a:picLocks noChangeAspect="1"/>
          </p:cNvPicPr>
          <p:nvPr/>
        </p:nvPicPr>
        <p:blipFill>
          <a:blip r:embed="rId2" cstate="print"/>
          <a:stretch>
            <a:fillRect/>
          </a:stretch>
        </p:blipFill>
        <p:spPr>
          <a:xfrm>
            <a:off x="-533400" y="-400050"/>
            <a:ext cx="9677400" cy="7258050"/>
          </a:xfrm>
          <a:prstGeom prst="rect">
            <a:avLst/>
          </a:prstGeom>
        </p:spPr>
      </p:pic>
      <p:pic>
        <p:nvPicPr>
          <p:cNvPr id="5" name="Picture 4" descr="snow.jpg"/>
          <p:cNvPicPr>
            <a:picLocks noChangeAspect="1"/>
          </p:cNvPicPr>
          <p:nvPr/>
        </p:nvPicPr>
        <p:blipFill>
          <a:blip r:embed="rId3" cstate="print"/>
          <a:stretch>
            <a:fillRect/>
          </a:stretch>
        </p:blipFill>
        <p:spPr>
          <a:xfrm>
            <a:off x="4987636" y="3886200"/>
            <a:ext cx="4156364" cy="2971800"/>
          </a:xfrm>
          <a:prstGeom prst="rect">
            <a:avLst/>
          </a:prstGeom>
        </p:spPr>
      </p:pic>
      <p:sp>
        <p:nvSpPr>
          <p:cNvPr id="6" name="Rectangle 12"/>
          <p:cNvSpPr>
            <a:spLocks noChangeArrowheads="1"/>
          </p:cNvSpPr>
          <p:nvPr/>
        </p:nvSpPr>
        <p:spPr bwMode="auto">
          <a:xfrm>
            <a:off x="609600" y="0"/>
            <a:ext cx="7924800" cy="954107"/>
          </a:xfrm>
          <a:prstGeom prst="rect">
            <a:avLst/>
          </a:prstGeom>
          <a:noFill/>
          <a:ln w="9525">
            <a:noFill/>
            <a:miter lim="800000"/>
            <a:headEnd/>
            <a:tailEnd/>
          </a:ln>
          <a:effectLst/>
        </p:spPr>
        <p:txBody>
          <a:bodyPr wrap="square">
            <a:spAutoFit/>
          </a:bodyPr>
          <a:lstStyle/>
          <a:p>
            <a:pPr algn="ctr"/>
            <a:r>
              <a:rPr lang="en-US" sz="3600" b="1" dirty="0" smtClean="0">
                <a:solidFill>
                  <a:schemeClr val="bg1"/>
                </a:solidFill>
              </a:rPr>
              <a:t>Come Join Us!</a:t>
            </a:r>
          </a:p>
          <a:p>
            <a:pPr algn="ctr"/>
            <a:endParaRPr lang="en-US" sz="2000" b="1" dirty="0">
              <a:solidFill>
                <a:srgbClr val="FFFF00"/>
              </a:solidFill>
            </a:endParaRPr>
          </a:p>
        </p:txBody>
      </p:sp>
      <p:sp>
        <p:nvSpPr>
          <p:cNvPr id="7" name="TextBox 6"/>
          <p:cNvSpPr txBox="1"/>
          <p:nvPr/>
        </p:nvSpPr>
        <p:spPr>
          <a:xfrm>
            <a:off x="304800" y="685800"/>
            <a:ext cx="8305800" cy="6186309"/>
          </a:xfrm>
          <a:prstGeom prst="rect">
            <a:avLst/>
          </a:prstGeom>
          <a:solidFill>
            <a:schemeClr val="tx1">
              <a:alpha val="50000"/>
            </a:schemeClr>
          </a:solidFill>
        </p:spPr>
        <p:txBody>
          <a:bodyPr wrap="square" rtlCol="0">
            <a:spAutoFit/>
          </a:bodyPr>
          <a:lstStyle/>
          <a:p>
            <a:pPr>
              <a:buFont typeface="Arial" pitchFamily="34" charset="0"/>
              <a:buChar char="•"/>
            </a:pPr>
            <a:r>
              <a:rPr lang="en-US" sz="2400" dirty="0" smtClean="0">
                <a:solidFill>
                  <a:schemeClr val="bg1"/>
                </a:solidFill>
              </a:rPr>
              <a:t> All you need is:</a:t>
            </a:r>
          </a:p>
          <a:p>
            <a:r>
              <a:rPr lang="en-US" sz="2400" i="1" dirty="0" smtClean="0">
                <a:solidFill>
                  <a:srgbClr val="F1EE82"/>
                </a:solidFill>
                <a:latin typeface="Bell MT" pitchFamily="18" charset="0"/>
              </a:rPr>
              <a:t>	- a standard 4-inch rain gage (available on cocorahs.org for   </a:t>
            </a:r>
          </a:p>
          <a:p>
            <a:r>
              <a:rPr lang="en-US" sz="2400" i="1" dirty="0" smtClean="0">
                <a:solidFill>
                  <a:srgbClr val="F1EE82"/>
                </a:solidFill>
                <a:latin typeface="Bell MT" pitchFamily="18" charset="0"/>
              </a:rPr>
              <a:t>               around $25)</a:t>
            </a:r>
          </a:p>
          <a:p>
            <a:r>
              <a:rPr lang="en-US" sz="2400" i="1" dirty="0" smtClean="0">
                <a:solidFill>
                  <a:srgbClr val="F1EE82"/>
                </a:solidFill>
                <a:latin typeface="Bell MT" pitchFamily="18" charset="0"/>
              </a:rPr>
              <a:t>	- an internet connection</a:t>
            </a:r>
          </a:p>
          <a:p>
            <a:r>
              <a:rPr lang="en-US" sz="2400" i="1" dirty="0" smtClean="0">
                <a:solidFill>
                  <a:srgbClr val="F1EE82"/>
                </a:solidFill>
                <a:latin typeface="Bell MT" pitchFamily="18" charset="0"/>
              </a:rPr>
              <a:t>	- a maximum of 5 minutes per day</a:t>
            </a:r>
          </a:p>
          <a:p>
            <a:pPr>
              <a:buFont typeface="Arial" pitchFamily="34" charset="0"/>
              <a:buChar char="•"/>
            </a:pPr>
            <a:endParaRPr lang="en-US" sz="2400" dirty="0" smtClean="0">
              <a:solidFill>
                <a:schemeClr val="bg1"/>
              </a:solidFill>
            </a:endParaRPr>
          </a:p>
          <a:p>
            <a:pPr>
              <a:buFont typeface="Arial" pitchFamily="34" charset="0"/>
              <a:buChar char="•"/>
            </a:pPr>
            <a:r>
              <a:rPr lang="en-US" sz="2400" dirty="0" smtClean="0">
                <a:solidFill>
                  <a:schemeClr val="bg1"/>
                </a:solidFill>
              </a:rPr>
              <a:t> Sign up at </a:t>
            </a:r>
            <a:r>
              <a:rPr lang="en-US" sz="2400" u="sng" dirty="0" smtClean="0">
                <a:solidFill>
                  <a:srgbClr val="F1EE82"/>
                </a:solidFill>
              </a:rPr>
              <a:t>http://www.cocorahs.org</a:t>
            </a:r>
          </a:p>
          <a:p>
            <a:pPr>
              <a:buFont typeface="Arial" pitchFamily="34" charset="0"/>
              <a:buChar char="•"/>
            </a:pPr>
            <a:endParaRPr lang="en-US" sz="2400" i="1" u="sng" dirty="0" smtClean="0">
              <a:solidFill>
                <a:srgbClr val="F1EE82"/>
              </a:solidFill>
            </a:endParaRPr>
          </a:p>
          <a:p>
            <a:pPr>
              <a:buFont typeface="Arial" pitchFamily="34" charset="0"/>
              <a:buChar char="•"/>
            </a:pPr>
            <a:endParaRPr lang="en-US" sz="2400" i="1" u="sng" dirty="0" smtClean="0">
              <a:solidFill>
                <a:srgbClr val="F1EE82"/>
              </a:solidFill>
            </a:endParaRPr>
          </a:p>
          <a:p>
            <a:pPr>
              <a:buFont typeface="Arial" pitchFamily="34" charset="0"/>
              <a:buChar char="•"/>
            </a:pPr>
            <a:r>
              <a:rPr lang="en-US" sz="2200" i="1" dirty="0" smtClean="0">
                <a:solidFill>
                  <a:srgbClr val="66FF33"/>
                </a:solidFill>
              </a:rPr>
              <a:t>Simply by sitting through our presentation here, you are fully qualified to join the CoCoRaHS program. Review the liquid precipitation slide show on the CoCoRaHS site.</a:t>
            </a:r>
          </a:p>
          <a:p>
            <a:pPr algn="ctr"/>
            <a:endParaRPr lang="en-US" sz="2200" i="1" dirty="0" smtClean="0">
              <a:solidFill>
                <a:srgbClr val="66FF33"/>
              </a:solidFill>
            </a:endParaRPr>
          </a:p>
          <a:p>
            <a:pPr algn="ctr"/>
            <a:r>
              <a:rPr lang="en-US" sz="2200" i="1" dirty="0" smtClean="0">
                <a:solidFill>
                  <a:srgbClr val="FFFF00"/>
                </a:solidFill>
              </a:rPr>
              <a:t>We welcome your participation</a:t>
            </a:r>
          </a:p>
          <a:p>
            <a:pPr algn="ctr"/>
            <a:r>
              <a:rPr lang="en-US" sz="2200" i="1" dirty="0" smtClean="0">
                <a:solidFill>
                  <a:srgbClr val="FFFF00"/>
                </a:solidFill>
              </a:rPr>
              <a:t>and look forward to your reports!</a:t>
            </a:r>
          </a:p>
          <a:p>
            <a:pPr>
              <a:buFont typeface="Arial" pitchFamily="34" charset="0"/>
              <a:buChar char="•"/>
            </a:pPr>
            <a:endParaRPr lang="en-US" sz="2400" u="sng" dirty="0" smtClean="0">
              <a:solidFill>
                <a:srgbClr val="FFFF00"/>
              </a:solidFill>
            </a:endParaRPr>
          </a:p>
          <a:p>
            <a:pPr>
              <a:buFont typeface="Arial" pitchFamily="34" charset="0"/>
              <a:buChar char="•"/>
            </a:pPr>
            <a:endParaRPr lang="en-US" sz="2400" dirty="0" smtClean="0">
              <a:solidFill>
                <a:schemeClr val="accent2">
                  <a:lumMod val="20000"/>
                  <a:lumOff val="80000"/>
                </a:schemeClr>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rtland-ice-storm-cars-crashing.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24.jpg"/>
          <p:cNvPicPr>
            <a:picLocks noChangeAspect="1"/>
          </p:cNvPicPr>
          <p:nvPr/>
        </p:nvPicPr>
        <p:blipFill>
          <a:blip r:embed="rId2" cstate="print"/>
          <a:stretch>
            <a:fillRect/>
          </a:stretch>
        </p:blipFill>
        <p:spPr>
          <a:xfrm>
            <a:off x="0" y="0"/>
            <a:ext cx="9803232" cy="7239000"/>
          </a:xfrm>
          <a:prstGeom prst="rect">
            <a:avLst/>
          </a:prstGeom>
        </p:spPr>
      </p:pic>
      <p:sp>
        <p:nvSpPr>
          <p:cNvPr id="6" name="Rectangle 12"/>
          <p:cNvSpPr>
            <a:spLocks noChangeArrowheads="1"/>
          </p:cNvSpPr>
          <p:nvPr/>
        </p:nvSpPr>
        <p:spPr bwMode="auto">
          <a:xfrm>
            <a:off x="609600" y="0"/>
            <a:ext cx="7924800" cy="954107"/>
          </a:xfrm>
          <a:prstGeom prst="rect">
            <a:avLst/>
          </a:prstGeom>
          <a:noFill/>
          <a:ln w="9525">
            <a:noFill/>
            <a:miter lim="800000"/>
            <a:headEnd/>
            <a:tailEnd/>
          </a:ln>
          <a:effectLst/>
        </p:spPr>
        <p:txBody>
          <a:bodyPr wrap="square">
            <a:spAutoFit/>
          </a:bodyPr>
          <a:lstStyle/>
          <a:p>
            <a:pPr algn="ctr"/>
            <a:endParaRPr lang="en-US" sz="3600" b="1" dirty="0" smtClean="0">
              <a:solidFill>
                <a:schemeClr val="bg1"/>
              </a:solidFill>
            </a:endParaRPr>
          </a:p>
          <a:p>
            <a:pPr algn="ctr"/>
            <a:endParaRPr lang="en-US" sz="2000" b="1" dirty="0">
              <a:solidFill>
                <a:srgbClr val="FFFF00"/>
              </a:solidFill>
            </a:endParaRPr>
          </a:p>
        </p:txBody>
      </p:sp>
      <p:sp>
        <p:nvSpPr>
          <p:cNvPr id="7" name="TextBox 6"/>
          <p:cNvSpPr txBox="1"/>
          <p:nvPr/>
        </p:nvSpPr>
        <p:spPr>
          <a:xfrm>
            <a:off x="457200" y="685801"/>
            <a:ext cx="8229600" cy="3785652"/>
          </a:xfrm>
          <a:prstGeom prst="rect">
            <a:avLst/>
          </a:prstGeom>
          <a:solidFill>
            <a:schemeClr val="tx1">
              <a:alpha val="45000"/>
            </a:schemeClr>
          </a:solidFill>
        </p:spPr>
        <p:txBody>
          <a:bodyPr wrap="square" rtlCol="0">
            <a:spAutoFit/>
          </a:bodyPr>
          <a:lstStyle/>
          <a:p>
            <a:pPr algn="ctr"/>
            <a:r>
              <a:rPr lang="en-US" sz="3600" dirty="0" smtClean="0">
                <a:solidFill>
                  <a:schemeClr val="bg1"/>
                </a:solidFill>
                <a:latin typeface="Book Antiqua" pitchFamily="18" charset="0"/>
              </a:rPr>
              <a:t>Thanks for attending!</a:t>
            </a:r>
          </a:p>
          <a:p>
            <a:pPr algn="ctr"/>
            <a:endParaRPr lang="en-US" sz="3600" dirty="0" smtClean="0">
              <a:solidFill>
                <a:srgbClr val="FFFF00"/>
              </a:solidFill>
            </a:endParaRPr>
          </a:p>
          <a:p>
            <a:pPr algn="ctr"/>
            <a:r>
              <a:rPr lang="en-US" sz="3600" dirty="0" smtClean="0">
                <a:solidFill>
                  <a:srgbClr val="FFFF00"/>
                </a:solidFill>
              </a:rPr>
              <a:t>Questions, comments, or concerns?</a:t>
            </a:r>
          </a:p>
          <a:p>
            <a:pPr algn="ctr"/>
            <a:endParaRPr lang="en-US" sz="3600" u="sng" dirty="0" smtClean="0">
              <a:solidFill>
                <a:srgbClr val="FFFF00"/>
              </a:solidFill>
            </a:endParaRPr>
          </a:p>
          <a:p>
            <a:pPr algn="ctr"/>
            <a:r>
              <a:rPr lang="en-US" sz="2400" b="1" dirty="0" smtClean="0">
                <a:solidFill>
                  <a:srgbClr val="F4FCAA"/>
                </a:solidFill>
              </a:rPr>
              <a:t>CoCoRaHS Contacts:</a:t>
            </a:r>
          </a:p>
          <a:p>
            <a:pPr algn="ctr"/>
            <a:r>
              <a:rPr lang="en-US" sz="2400" dirty="0" smtClean="0">
                <a:solidFill>
                  <a:srgbClr val="F4FCAA"/>
                </a:solidFill>
              </a:rPr>
              <a:t>George.wetzel@noaa.gov</a:t>
            </a:r>
          </a:p>
          <a:p>
            <a:pPr algn="ctr"/>
            <a:r>
              <a:rPr lang="en-US" sz="2400" dirty="0" smtClean="0">
                <a:solidFill>
                  <a:srgbClr val="F4FCAA"/>
                </a:solidFill>
              </a:rPr>
              <a:t>Jamie.bielinski@noaa.gov</a:t>
            </a:r>
          </a:p>
          <a:p>
            <a:pPr>
              <a:buFont typeface="Arial" pitchFamily="34" charset="0"/>
              <a:buChar char="•"/>
            </a:pPr>
            <a:endParaRPr lang="en-US" sz="2400" dirty="0" smtClean="0">
              <a:solidFill>
                <a:schemeClr val="accent2">
                  <a:lumMod val="20000"/>
                  <a:lumOff val="80000"/>
                </a:schemeClr>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Optional snow core info</a:t>
            </a:r>
            <a:endParaRPr lang="en-US" dirty="0"/>
          </a:p>
        </p:txBody>
      </p:sp>
      <p:sp>
        <p:nvSpPr>
          <p:cNvPr id="3" name="Content Placeholder 2"/>
          <p:cNvSpPr>
            <a:spLocks noGrp="1"/>
          </p:cNvSpPr>
          <p:nvPr>
            <p:ph idx="1"/>
          </p:nvPr>
        </p:nvSpPr>
        <p:spPr/>
        <p:txBody>
          <a:bodyPr/>
          <a:lstStyle/>
          <a:p>
            <a:r>
              <a:rPr lang="en-US" dirty="0" smtClean="0"/>
              <a:t>www.cocorahs.org</a:t>
            </a: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solidFill>
                  <a:schemeClr val="bg1"/>
                </a:solidFill>
              </a:rPr>
              <a:t>COOP Sites</a:t>
            </a:r>
            <a:endParaRPr lang="en-US" dirty="0">
              <a:solidFill>
                <a:schemeClr val="bg1"/>
              </a:solidFill>
            </a:endParaRPr>
          </a:p>
        </p:txBody>
      </p:sp>
      <p:pic>
        <p:nvPicPr>
          <p:cNvPr id="6" name="Content Placeholder 5" descr="DSC02703.JPG"/>
          <p:cNvPicPr>
            <a:picLocks noGrp="1" noChangeAspect="1"/>
          </p:cNvPicPr>
          <p:nvPr>
            <p:ph idx="1"/>
          </p:nvPr>
        </p:nvPicPr>
        <p:blipFill>
          <a:blip r:embed="rId2" cstate="print"/>
          <a:stretch>
            <a:fillRect/>
          </a:stretch>
        </p:blipFill>
        <p:spPr>
          <a:xfrm>
            <a:off x="685800" y="838200"/>
            <a:ext cx="7670800" cy="5753100"/>
          </a:xfrm>
        </p:spPr>
      </p:pic>
      <p:sp>
        <p:nvSpPr>
          <p:cNvPr id="7" name="TextBox 6"/>
          <p:cNvSpPr txBox="1"/>
          <p:nvPr/>
        </p:nvSpPr>
        <p:spPr>
          <a:xfrm>
            <a:off x="5334000" y="3352800"/>
            <a:ext cx="1600200" cy="307777"/>
          </a:xfrm>
          <a:prstGeom prst="rect">
            <a:avLst/>
          </a:prstGeom>
          <a:noFill/>
        </p:spPr>
        <p:txBody>
          <a:bodyPr wrap="square" rtlCol="0">
            <a:spAutoFit/>
          </a:bodyPr>
          <a:lstStyle/>
          <a:p>
            <a:r>
              <a:rPr lang="en-US" sz="1400" dirty="0" smtClean="0">
                <a:solidFill>
                  <a:schemeClr val="bg1"/>
                </a:solidFill>
              </a:rPr>
              <a:t>24hour rain/snow</a:t>
            </a:r>
            <a:endParaRPr lang="en-US" sz="1400" dirty="0">
              <a:solidFill>
                <a:schemeClr val="bg1"/>
              </a:solidFill>
            </a:endParaRPr>
          </a:p>
        </p:txBody>
      </p:sp>
      <p:sp>
        <p:nvSpPr>
          <p:cNvPr id="8" name="TextBox 7"/>
          <p:cNvSpPr txBox="1"/>
          <p:nvPr/>
        </p:nvSpPr>
        <p:spPr>
          <a:xfrm>
            <a:off x="2971800" y="5410200"/>
            <a:ext cx="2057400" cy="369332"/>
          </a:xfrm>
          <a:prstGeom prst="rect">
            <a:avLst/>
          </a:prstGeom>
          <a:noFill/>
        </p:spPr>
        <p:txBody>
          <a:bodyPr wrap="square" rtlCol="0">
            <a:spAutoFit/>
          </a:bodyPr>
          <a:lstStyle/>
          <a:p>
            <a:r>
              <a:rPr lang="en-US" dirty="0" smtClean="0">
                <a:solidFill>
                  <a:schemeClr val="bg1"/>
                </a:solidFill>
              </a:rPr>
              <a:t>Hourly Rainfall</a:t>
            </a:r>
            <a:endParaRPr lang="en-US" dirty="0">
              <a:solidFill>
                <a:schemeClr val="bg1"/>
              </a:solidFill>
            </a:endParaRPr>
          </a:p>
        </p:txBody>
      </p:sp>
      <p:sp>
        <p:nvSpPr>
          <p:cNvPr id="9" name="TextBox 8"/>
          <p:cNvSpPr txBox="1"/>
          <p:nvPr/>
        </p:nvSpPr>
        <p:spPr>
          <a:xfrm>
            <a:off x="1219200" y="3429000"/>
            <a:ext cx="1676400" cy="338554"/>
          </a:xfrm>
          <a:prstGeom prst="rect">
            <a:avLst/>
          </a:prstGeom>
          <a:noFill/>
        </p:spPr>
        <p:txBody>
          <a:bodyPr wrap="square" rtlCol="0">
            <a:spAutoFit/>
          </a:bodyPr>
          <a:lstStyle/>
          <a:p>
            <a:r>
              <a:rPr lang="en-US" sz="1600" dirty="0" smtClean="0">
                <a:solidFill>
                  <a:schemeClr val="bg1"/>
                </a:solidFill>
              </a:rPr>
              <a:t>24 hour hi/low</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98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301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6082"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7106"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8130" name="Picture 2"/>
          <p:cNvPicPr>
            <a:picLocks noChangeAspect="1" noChangeArrowheads="1"/>
          </p:cNvPicPr>
          <p:nvPr/>
        </p:nvPicPr>
        <p:blipFill>
          <a:blip r:embed="rId2" cstate="print"/>
          <a:srcRect/>
          <a:stretch>
            <a:fillRect/>
          </a:stretch>
        </p:blipFill>
        <p:spPr bwMode="auto">
          <a:xfrm>
            <a:off x="1143000" y="857250"/>
            <a:ext cx="6858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River Gages</a:t>
            </a:r>
            <a:endParaRPr lang="en-US" dirty="0">
              <a:solidFill>
                <a:schemeClr val="bg1"/>
              </a:solidFill>
            </a:endParaRPr>
          </a:p>
        </p:txBody>
      </p:sp>
      <p:pic>
        <p:nvPicPr>
          <p:cNvPr id="2050" name="Picture 2"/>
          <p:cNvPicPr>
            <a:picLocks noGrp="1" noChangeAspect="1" noChangeArrowheads="1"/>
          </p:cNvPicPr>
          <p:nvPr>
            <p:ph idx="1"/>
          </p:nvPr>
        </p:nvPicPr>
        <p:blipFill>
          <a:blip r:embed="rId2" cstate="print"/>
          <a:srcRect t="15153" r="35184"/>
          <a:stretch>
            <a:fillRect/>
          </a:stretch>
        </p:blipFill>
        <p:spPr bwMode="auto">
          <a:xfrm>
            <a:off x="152400" y="1295400"/>
            <a:ext cx="3666927" cy="3840163"/>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t="14894" r="35106"/>
          <a:stretch>
            <a:fillRect/>
          </a:stretch>
        </p:blipFill>
        <p:spPr bwMode="auto">
          <a:xfrm>
            <a:off x="3962400" y="1371600"/>
            <a:ext cx="46482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Finding the Data </a:t>
            </a:r>
            <a:endParaRPr lang="en-US" dirty="0">
              <a:solidFill>
                <a:schemeClr val="bg1"/>
              </a:solidFill>
            </a:endParaRPr>
          </a:p>
        </p:txBody>
      </p:sp>
      <p:sp>
        <p:nvSpPr>
          <p:cNvPr id="3" name="Content Placeholder 2"/>
          <p:cNvSpPr>
            <a:spLocks noGrp="1"/>
          </p:cNvSpPr>
          <p:nvPr>
            <p:ph idx="1"/>
          </p:nvPr>
        </p:nvSpPr>
        <p:spPr>
          <a:xfrm>
            <a:off x="152400" y="762000"/>
            <a:ext cx="8229600" cy="5211763"/>
          </a:xfrm>
        </p:spPr>
        <p:txBody>
          <a:bodyPr/>
          <a:lstStyle/>
          <a:p>
            <a:pPr>
              <a:buNone/>
            </a:pPr>
            <a:r>
              <a:rPr lang="en-US" sz="2400" dirty="0" smtClean="0">
                <a:solidFill>
                  <a:schemeClr val="bg1"/>
                </a:solidFill>
              </a:rPr>
              <a:t>NWS Grand Rapids website</a:t>
            </a:r>
          </a:p>
          <a:p>
            <a:pPr>
              <a:buNone/>
            </a:pPr>
            <a:r>
              <a:rPr lang="en-US" sz="2400" dirty="0" smtClean="0">
                <a:solidFill>
                  <a:schemeClr val="bg1"/>
                </a:solidFill>
              </a:rPr>
              <a:t>has links to all types of data </a:t>
            </a:r>
          </a:p>
          <a:p>
            <a:pPr>
              <a:buNone/>
            </a:pPr>
            <a:r>
              <a:rPr lang="en-US" sz="2400" dirty="0" smtClean="0">
                <a:solidFill>
                  <a:schemeClr val="bg1"/>
                </a:solidFill>
              </a:rPr>
              <a:t>ranging from hourly to same </a:t>
            </a:r>
          </a:p>
          <a:p>
            <a:pPr>
              <a:buNone/>
            </a:pPr>
            <a:r>
              <a:rPr lang="en-US" sz="2400" dirty="0" smtClean="0">
                <a:solidFill>
                  <a:schemeClr val="bg1"/>
                </a:solidFill>
              </a:rPr>
              <a:t>day, to records and averages</a:t>
            </a:r>
            <a:r>
              <a:rPr lang="en-US" sz="2400" dirty="0" smtClean="0"/>
              <a:t>. </a:t>
            </a:r>
            <a:endParaRPr lang="en-US" dirty="0"/>
          </a:p>
        </p:txBody>
      </p:sp>
      <p:pic>
        <p:nvPicPr>
          <p:cNvPr id="4099" name="Picture 3"/>
          <p:cNvPicPr>
            <a:picLocks noChangeAspect="1" noChangeArrowheads="1"/>
          </p:cNvPicPr>
          <p:nvPr/>
        </p:nvPicPr>
        <p:blipFill>
          <a:blip r:embed="rId2" cstate="print"/>
          <a:srcRect/>
          <a:stretch>
            <a:fillRect/>
          </a:stretch>
        </p:blipFill>
        <p:spPr bwMode="auto">
          <a:xfrm>
            <a:off x="0" y="2667000"/>
            <a:ext cx="7048500" cy="5638800"/>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267200" y="1371600"/>
            <a:ext cx="7848600" cy="6278880"/>
          </a:xfrm>
          <a:prstGeom prst="rect">
            <a:avLst/>
          </a:prstGeom>
          <a:noFill/>
          <a:ln w="9525">
            <a:noFill/>
            <a:miter lim="800000"/>
            <a:headEnd/>
            <a:tailEnd/>
          </a:ln>
        </p:spPr>
      </p:pic>
      <p:sp>
        <p:nvSpPr>
          <p:cNvPr id="9" name="Down Arrow 8"/>
          <p:cNvSpPr/>
          <p:nvPr/>
        </p:nvSpPr>
        <p:spPr>
          <a:xfrm>
            <a:off x="-152400" y="5334000"/>
            <a:ext cx="484632" cy="978408"/>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239000" y="2971800"/>
            <a:ext cx="978408" cy="484632"/>
          </a:xfrm>
          <a:prstGeom prst="right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8525</TotalTime>
  <Words>740</Words>
  <Application>Microsoft Office PowerPoint</Application>
  <PresentationFormat>On-screen Show (4:3)</PresentationFormat>
  <Paragraphs>133</Paragraphs>
  <Slides>77</Slides>
  <Notes>7</Notes>
  <HiddenSlides>0</HiddenSlides>
  <MMClips>2</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Default Design</vt:lpstr>
      <vt:lpstr>Slide 1</vt:lpstr>
      <vt:lpstr>3 Miles NW of Montague in Muskegon County</vt:lpstr>
      <vt:lpstr>Slide 3</vt:lpstr>
      <vt:lpstr> Your Observations  and Reports Count</vt:lpstr>
      <vt:lpstr>We’ll cover…</vt:lpstr>
      <vt:lpstr>ASOS/AWOS Airport Stations </vt:lpstr>
      <vt:lpstr>COOP Sites</vt:lpstr>
      <vt:lpstr>River Gages</vt:lpstr>
      <vt:lpstr>Finding the Data </vt:lpstr>
      <vt:lpstr>Results open up in a separate window.</vt:lpstr>
      <vt:lpstr>Data Collection Centers</vt:lpstr>
      <vt:lpstr>Think we have it bad?</vt:lpstr>
      <vt:lpstr>NWS GRR Snow Sensor</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Optional snow core info</vt:lpstr>
      <vt:lpstr>Slide 70</vt:lpstr>
      <vt:lpstr>Slide 71</vt:lpstr>
      <vt:lpstr>Slide 72</vt:lpstr>
      <vt:lpstr>Slide 73</vt:lpstr>
      <vt:lpstr>Slide 74</vt:lpstr>
      <vt:lpstr>Slide 75</vt:lpstr>
      <vt:lpstr>Slide 76</vt:lpstr>
      <vt:lpstr>Slide 77</vt:lpstr>
    </vt:vector>
  </TitlesOfParts>
  <Company> CSU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 Reges</dc:creator>
  <cp:lastModifiedBy>george.wetzel</cp:lastModifiedBy>
  <cp:revision>445</cp:revision>
  <dcterms:created xsi:type="dcterms:W3CDTF">2005-02-08T19:14:23Z</dcterms:created>
  <dcterms:modified xsi:type="dcterms:W3CDTF">2010-11-10T21:48:44Z</dcterms:modified>
</cp:coreProperties>
</file>